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lvl1pPr>
              <a:defRPr sz="1500"/>
            </a:lvl1pPr>
          </a:lstStyle>
          <a:p>
            <a:pPr/>
            <a:r>
              <a:t>We propose an unsupervised deep learning method for handwritten text line segmentation. The method trains the machine on a surrogate task. Then the learned features are used to detect the blob lines that strike through the text lines.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lvl1pPr>
              <a:defRPr sz="1500"/>
            </a:lvl1pPr>
          </a:lstStyle>
          <a:p>
            <a:pPr/>
            <a:r>
              <a:t>Text line segmentation is an important preprocessing task the for handwritten text recognition.  Especially the recent state of the art models for handwritten text recognition are sequential and require the input to be a text line.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lvl1pPr>
              <a:defRPr sz="1400"/>
            </a:lvl1pPr>
          </a:lstStyle>
          <a:p>
            <a:pPr/>
            <a:r>
              <a:t>The recent literature formulates the text line segmentation as a supervised dense prediction problem. Given an input document image a fully convolutional network is trained to dense predict whether a pixel is a blob line or not under the supervision of human annotated blob lines that strike through the text lines. These methods are state of the art but they require vast amount of human effort.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lvl1pPr>
              <a:defRPr sz="1400"/>
            </a:lvl1pPr>
          </a:lstStyle>
          <a:p>
            <a:pPr/>
            <a:r>
              <a:t>Actually the human visual perception can trivially differentiate the coarse text line patterns. Inspired by this fact, we train a convolutional network to learn that a patch and its neighbour contain the same text line pattern and a patch and its 90 degree rotated neighbour contain different text line pattern. Given an input document image, the trained network is used to predict the blob lines that strike through the coarse text line patterns. Finally, we use the blob lines to assist an energy minimization function for segmenting the handwritten text lines.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lvl1pPr>
              <a:defRPr sz="1400"/>
            </a:lvl1pPr>
          </a:lstStyle>
          <a:p>
            <a:pPr/>
            <a:r>
              <a:t>Here are the results from an Arabic handwritten dataset. This dataset is challenging by crowded satellite elements. No matter how crowded the satellite elements are, the method is successful because the global pattern of the document is monotonic.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lvl1pPr>
              <a:defRPr sz="1400"/>
            </a:lvl1pPr>
          </a:lstStyle>
          <a:p>
            <a:pPr/>
            <a:r>
              <a:t>Here are the results from a Latin handwritten dataset. This dataset is challenging by consequently touching components among several text lines. Between the unsupervised methods the seam carving algorithm overperforms the proposed method. No matter how the touching components fill the interline space the method is successful because the global pattern of the document is monotonic.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lvl1pPr>
              <a:defRPr sz="1400"/>
            </a:lvl1pPr>
          </a:lstStyle>
          <a:p>
            <a:pPr/>
            <a:r>
              <a:t>We have talked that the proposed method is successful as far as the input document contains a globally monotonic pattern. Therefore as one would expect the method is not successful on the documents with fluctuating text lines or severely skewed and curved text lines.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7" name="Slide Number"/>
          <p:cNvSpPr txBox="1"/>
          <p:nvPr>
            <p:ph type="sldNum" sz="quarter" idx="2"/>
          </p:nvPr>
        </p:nvSpPr>
        <p:spPr>
          <a:xfrm>
            <a:off x="362496" y="12973715"/>
            <a:ext cx="521247" cy="518443"/>
          </a:xfrm>
          <a:prstGeom prst="rect">
            <a:avLst/>
          </a:prstGeom>
        </p:spPr>
        <p:txBody>
          <a:bodyPr lIns="0" tIns="0" rIns="0" bIns="0" anchor="ctr"/>
          <a:lstStyle>
            <a:lvl1pPr defTabSz="1219200">
              <a:defRPr sz="3600">
                <a:solidFill>
                  <a:srgbClr val="FFFFFF"/>
                </a:solidFill>
                <a:latin typeface="Arial"/>
                <a:ea typeface="Arial"/>
                <a:cs typeface="Arial"/>
                <a:sym typeface="Arial"/>
              </a:defRPr>
            </a:lvl1pPr>
          </a:lstStyle>
          <a:p>
            <a:pPr/>
            <a:fld id="{86CB4B4D-7CA3-9044-876B-883B54F8677D}" type="slidenum"/>
          </a:p>
        </p:txBody>
      </p:sp>
      <p:sp>
        <p:nvSpPr>
          <p:cNvPr id="118" name="Title Text"/>
          <p:cNvSpPr txBox="1"/>
          <p:nvPr>
            <p:ph type="title"/>
          </p:nvPr>
        </p:nvSpPr>
        <p:spPr>
          <a:xfrm>
            <a:off x="2530069" y="958775"/>
            <a:ext cx="20554299" cy="1301399"/>
          </a:xfrm>
          <a:prstGeom prst="rect">
            <a:avLst/>
          </a:prstGeom>
        </p:spPr>
        <p:txBody>
          <a:bodyPr lIns="0" tIns="0" rIns="0" bIns="0" anchor="b"/>
          <a:lstStyle>
            <a:lvl1pPr>
              <a:defRPr sz="6400">
                <a:latin typeface="Arial"/>
                <a:ea typeface="Arial"/>
                <a:cs typeface="Arial"/>
                <a:sym typeface="Arial"/>
              </a:defRPr>
            </a:lvl1pPr>
          </a:lstStyle>
          <a:p>
            <a:pPr/>
            <a:r>
              <a:t>Title Text</a:t>
            </a:r>
          </a:p>
        </p:txBody>
      </p:sp>
      <p:sp>
        <p:nvSpPr>
          <p:cNvPr id="119" name="Body Level One…"/>
          <p:cNvSpPr txBox="1"/>
          <p:nvPr>
            <p:ph type="body" idx="1"/>
          </p:nvPr>
        </p:nvSpPr>
        <p:spPr>
          <a:xfrm>
            <a:off x="2548471" y="2423160"/>
            <a:ext cx="20535904" cy="10024113"/>
          </a:xfrm>
          <a:prstGeom prst="rect">
            <a:avLst/>
          </a:prstGeom>
        </p:spPr>
        <p:txBody>
          <a:bodyPr lIns="0" tIns="0" rIns="0" bIns="0" anchor="t"/>
          <a:lstStyle>
            <a:lvl1pPr marL="914400" indent="-914400" defTabSz="1219200">
              <a:spcBef>
                <a:spcPts val="1100"/>
              </a:spcBef>
              <a:buSzTx/>
              <a:buNone/>
              <a:defRPr spc="53" sz="4800">
                <a:latin typeface="Arial"/>
                <a:ea typeface="Arial"/>
                <a:cs typeface="Arial"/>
                <a:sym typeface="Arial"/>
              </a:defRPr>
            </a:lvl1pPr>
            <a:lvl2pPr marL="770466" indent="-770466" defTabSz="1219200">
              <a:spcBef>
                <a:spcPts val="1100"/>
              </a:spcBef>
              <a:buSzPct val="100000"/>
              <a:buChar char="▪"/>
              <a:defRPr spc="53" sz="4800">
                <a:latin typeface="Arial"/>
                <a:ea typeface="Arial"/>
                <a:cs typeface="Arial"/>
                <a:sym typeface="Arial"/>
              </a:defRPr>
            </a:lvl2pPr>
            <a:lvl3pPr marL="945621" indent="-601133" defTabSz="1219200">
              <a:spcBef>
                <a:spcPts val="1100"/>
              </a:spcBef>
              <a:buSzPct val="102000"/>
              <a:buChar char="›"/>
              <a:defRPr spc="53" sz="4800">
                <a:latin typeface="Arial"/>
                <a:ea typeface="Arial"/>
                <a:cs typeface="Arial"/>
                <a:sym typeface="Arial"/>
              </a:defRPr>
            </a:lvl3pPr>
            <a:lvl4pPr marL="1292755" indent="-605367" defTabSz="1219200">
              <a:spcBef>
                <a:spcPts val="1100"/>
              </a:spcBef>
              <a:buSzPct val="100000"/>
              <a:defRPr spc="53" sz="4800">
                <a:latin typeface="Arial"/>
                <a:ea typeface="Arial"/>
                <a:cs typeface="Arial"/>
                <a:sym typeface="Arial"/>
              </a:defRPr>
            </a:lvl4pPr>
            <a:lvl5pPr marL="1637242" indent="-605367" defTabSz="1219200">
              <a:spcBef>
                <a:spcPts val="1100"/>
              </a:spcBef>
              <a:buSzPct val="100000"/>
              <a:buChar char="–"/>
              <a:defRPr spc="53" sz="4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6" name="Title Text"/>
          <p:cNvSpPr txBox="1"/>
          <p:nvPr>
            <p:ph type="title"/>
          </p:nvPr>
        </p:nvSpPr>
        <p:spPr>
          <a:xfrm>
            <a:off x="2530069" y="958775"/>
            <a:ext cx="20554299" cy="1301399"/>
          </a:xfrm>
          <a:prstGeom prst="rect">
            <a:avLst/>
          </a:prstGeom>
        </p:spPr>
        <p:txBody>
          <a:bodyPr lIns="0" tIns="0" rIns="0" bIns="0" anchor="b"/>
          <a:lstStyle>
            <a:lvl1pPr>
              <a:defRPr sz="6400">
                <a:latin typeface="Arial"/>
                <a:ea typeface="Arial"/>
                <a:cs typeface="Arial"/>
                <a:sym typeface="Arial"/>
              </a:defRPr>
            </a:lvl1pPr>
          </a:lstStyle>
          <a:p>
            <a:pPr/>
            <a:r>
              <a:t>Title Text</a:t>
            </a:r>
          </a:p>
        </p:txBody>
      </p:sp>
      <p:sp>
        <p:nvSpPr>
          <p:cNvPr id="127" name="Body Level One…"/>
          <p:cNvSpPr txBox="1"/>
          <p:nvPr>
            <p:ph type="body" idx="1"/>
          </p:nvPr>
        </p:nvSpPr>
        <p:spPr>
          <a:xfrm>
            <a:off x="2548471" y="2423160"/>
            <a:ext cx="20535904" cy="10024113"/>
          </a:xfrm>
          <a:prstGeom prst="rect">
            <a:avLst/>
          </a:prstGeom>
        </p:spPr>
        <p:txBody>
          <a:bodyPr lIns="0" tIns="0" rIns="0" bIns="0" anchor="t"/>
          <a:lstStyle>
            <a:lvl1pPr marL="914400" indent="-914400" defTabSz="1219200">
              <a:spcBef>
                <a:spcPts val="1100"/>
              </a:spcBef>
              <a:buSzTx/>
              <a:buNone/>
              <a:defRPr spc="53" sz="4800">
                <a:latin typeface="Arial"/>
                <a:ea typeface="Arial"/>
                <a:cs typeface="Arial"/>
                <a:sym typeface="Arial"/>
              </a:defRPr>
            </a:lvl1pPr>
            <a:lvl2pPr marL="770466" indent="-770466" defTabSz="1219200">
              <a:spcBef>
                <a:spcPts val="1100"/>
              </a:spcBef>
              <a:buSzPct val="100000"/>
              <a:buChar char="▪"/>
              <a:defRPr spc="53" sz="4800">
                <a:latin typeface="Arial"/>
                <a:ea typeface="Arial"/>
                <a:cs typeface="Arial"/>
                <a:sym typeface="Arial"/>
              </a:defRPr>
            </a:lvl2pPr>
            <a:lvl3pPr marL="945621" indent="-601133" defTabSz="1219200">
              <a:spcBef>
                <a:spcPts val="1100"/>
              </a:spcBef>
              <a:buSzPct val="102000"/>
              <a:buChar char="›"/>
              <a:defRPr spc="53" sz="4800">
                <a:latin typeface="Arial"/>
                <a:ea typeface="Arial"/>
                <a:cs typeface="Arial"/>
                <a:sym typeface="Arial"/>
              </a:defRPr>
            </a:lvl3pPr>
            <a:lvl4pPr marL="1292755" indent="-605367" defTabSz="1219200">
              <a:spcBef>
                <a:spcPts val="1100"/>
              </a:spcBef>
              <a:buSzPct val="100000"/>
              <a:defRPr spc="53" sz="4800">
                <a:latin typeface="Arial"/>
                <a:ea typeface="Arial"/>
                <a:cs typeface="Arial"/>
                <a:sym typeface="Arial"/>
              </a:defRPr>
            </a:lvl4pPr>
            <a:lvl5pPr marL="1637242" indent="-605367" defTabSz="1219200">
              <a:spcBef>
                <a:spcPts val="1100"/>
              </a:spcBef>
              <a:buSzPct val="100000"/>
              <a:buChar char="–"/>
              <a:defRPr spc="53" sz="48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362496" y="12973715"/>
            <a:ext cx="521247" cy="518443"/>
          </a:xfrm>
          <a:prstGeom prst="rect">
            <a:avLst/>
          </a:prstGeom>
        </p:spPr>
        <p:txBody>
          <a:bodyPr lIns="0" tIns="0" rIns="0" bIns="0" anchor="ctr"/>
          <a:lstStyle>
            <a:lvl1pPr defTabSz="1219200">
              <a:defRPr sz="3600">
                <a:solidFill>
                  <a:srgbClr val="FFFFFF"/>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defTabSz="825500">
              <a:lnSpc>
                <a:spcPct val="100000"/>
              </a:lnSpc>
              <a:defRPr sz="8400">
                <a:solidFill>
                  <a:srgbClr val="000000"/>
                </a:solidFill>
              </a:defRPr>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1219200" rtl="0" latinLnBrk="0">
        <a:lnSpc>
          <a:spcPct val="85000"/>
        </a:lnSpc>
        <a:spcBef>
          <a:spcPts val="0"/>
        </a:spcBef>
        <a:spcAft>
          <a:spcPts val="0"/>
        </a:spcAft>
        <a:buClrTx/>
        <a:buSzTx/>
        <a:buFontTx/>
        <a:buNone/>
        <a:tabLst/>
        <a:defRPr b="0" baseline="0" cap="none" i="0" spc="0" strike="noStrike" sz="7800" u="none">
          <a:solidFill>
            <a:schemeClr val="accent1">
              <a:lumOff val="-13575"/>
            </a:schemeClr>
          </a:solidFill>
          <a:uFillTx/>
          <a:latin typeface="+mn-lt"/>
          <a:ea typeface="+mn-ea"/>
          <a:cs typeface="+mn-cs"/>
          <a:sym typeface="Helvetica Neue Medium"/>
        </a:defRPr>
      </a:lvl1pPr>
      <a:lvl2pPr marL="0" marR="0" indent="457200" algn="ctr" defTabSz="1219200" rtl="0" latinLnBrk="0">
        <a:lnSpc>
          <a:spcPct val="85000"/>
        </a:lnSpc>
        <a:spcBef>
          <a:spcPts val="0"/>
        </a:spcBef>
        <a:spcAft>
          <a:spcPts val="0"/>
        </a:spcAft>
        <a:buClrTx/>
        <a:buSzTx/>
        <a:buFontTx/>
        <a:buNone/>
        <a:tabLst/>
        <a:defRPr b="0" baseline="0" cap="none" i="0" spc="0" strike="noStrike" sz="7800" u="none">
          <a:solidFill>
            <a:schemeClr val="accent1">
              <a:lumOff val="-13575"/>
            </a:schemeClr>
          </a:solidFill>
          <a:uFillTx/>
          <a:latin typeface="+mn-lt"/>
          <a:ea typeface="+mn-ea"/>
          <a:cs typeface="+mn-cs"/>
          <a:sym typeface="Helvetica Neue Medium"/>
        </a:defRPr>
      </a:lvl2pPr>
      <a:lvl3pPr marL="0" marR="0" indent="914400" algn="ctr" defTabSz="1219200" rtl="0" latinLnBrk="0">
        <a:lnSpc>
          <a:spcPct val="85000"/>
        </a:lnSpc>
        <a:spcBef>
          <a:spcPts val="0"/>
        </a:spcBef>
        <a:spcAft>
          <a:spcPts val="0"/>
        </a:spcAft>
        <a:buClrTx/>
        <a:buSzTx/>
        <a:buFontTx/>
        <a:buNone/>
        <a:tabLst/>
        <a:defRPr b="0" baseline="0" cap="none" i="0" spc="0" strike="noStrike" sz="7800" u="none">
          <a:solidFill>
            <a:schemeClr val="accent1">
              <a:lumOff val="-13575"/>
            </a:schemeClr>
          </a:solidFill>
          <a:uFillTx/>
          <a:latin typeface="+mn-lt"/>
          <a:ea typeface="+mn-ea"/>
          <a:cs typeface="+mn-cs"/>
          <a:sym typeface="Helvetica Neue Medium"/>
        </a:defRPr>
      </a:lvl3pPr>
      <a:lvl4pPr marL="0" marR="0" indent="1371600" algn="ctr" defTabSz="1219200" rtl="0" latinLnBrk="0">
        <a:lnSpc>
          <a:spcPct val="85000"/>
        </a:lnSpc>
        <a:spcBef>
          <a:spcPts val="0"/>
        </a:spcBef>
        <a:spcAft>
          <a:spcPts val="0"/>
        </a:spcAft>
        <a:buClrTx/>
        <a:buSzTx/>
        <a:buFontTx/>
        <a:buNone/>
        <a:tabLst/>
        <a:defRPr b="0" baseline="0" cap="none" i="0" spc="0" strike="noStrike" sz="7800" u="none">
          <a:solidFill>
            <a:schemeClr val="accent1">
              <a:lumOff val="-13575"/>
            </a:schemeClr>
          </a:solidFill>
          <a:uFillTx/>
          <a:latin typeface="+mn-lt"/>
          <a:ea typeface="+mn-ea"/>
          <a:cs typeface="+mn-cs"/>
          <a:sym typeface="Helvetica Neue Medium"/>
        </a:defRPr>
      </a:lvl4pPr>
      <a:lvl5pPr marL="0" marR="0" indent="1828800" algn="ctr" defTabSz="1219200" rtl="0" latinLnBrk="0">
        <a:lnSpc>
          <a:spcPct val="85000"/>
        </a:lnSpc>
        <a:spcBef>
          <a:spcPts val="0"/>
        </a:spcBef>
        <a:spcAft>
          <a:spcPts val="0"/>
        </a:spcAft>
        <a:buClrTx/>
        <a:buSzTx/>
        <a:buFontTx/>
        <a:buNone/>
        <a:tabLst/>
        <a:defRPr b="0" baseline="0" cap="none" i="0" spc="0" strike="noStrike" sz="7800" u="none">
          <a:solidFill>
            <a:schemeClr val="accent1">
              <a:lumOff val="-13575"/>
            </a:schemeClr>
          </a:solidFill>
          <a:uFillTx/>
          <a:latin typeface="+mn-lt"/>
          <a:ea typeface="+mn-ea"/>
          <a:cs typeface="+mn-cs"/>
          <a:sym typeface="Helvetica Neue Medium"/>
        </a:defRPr>
      </a:lvl5pPr>
      <a:lvl6pPr marL="0" marR="0" indent="2286000" algn="ctr" defTabSz="1219200" rtl="0" latinLnBrk="0">
        <a:lnSpc>
          <a:spcPct val="85000"/>
        </a:lnSpc>
        <a:spcBef>
          <a:spcPts val="0"/>
        </a:spcBef>
        <a:spcAft>
          <a:spcPts val="0"/>
        </a:spcAft>
        <a:buClrTx/>
        <a:buSzTx/>
        <a:buFontTx/>
        <a:buNone/>
        <a:tabLst/>
        <a:defRPr b="0" baseline="0" cap="none" i="0" spc="0" strike="noStrike" sz="7800" u="none">
          <a:solidFill>
            <a:schemeClr val="accent1">
              <a:lumOff val="-13575"/>
            </a:schemeClr>
          </a:solidFill>
          <a:uFillTx/>
          <a:latin typeface="+mn-lt"/>
          <a:ea typeface="+mn-ea"/>
          <a:cs typeface="+mn-cs"/>
          <a:sym typeface="Helvetica Neue Medium"/>
        </a:defRPr>
      </a:lvl6pPr>
      <a:lvl7pPr marL="0" marR="0" indent="2743200" algn="ctr" defTabSz="1219200" rtl="0" latinLnBrk="0">
        <a:lnSpc>
          <a:spcPct val="85000"/>
        </a:lnSpc>
        <a:spcBef>
          <a:spcPts val="0"/>
        </a:spcBef>
        <a:spcAft>
          <a:spcPts val="0"/>
        </a:spcAft>
        <a:buClrTx/>
        <a:buSzTx/>
        <a:buFontTx/>
        <a:buNone/>
        <a:tabLst/>
        <a:defRPr b="0" baseline="0" cap="none" i="0" spc="0" strike="noStrike" sz="7800" u="none">
          <a:solidFill>
            <a:schemeClr val="accent1">
              <a:lumOff val="-13575"/>
            </a:schemeClr>
          </a:solidFill>
          <a:uFillTx/>
          <a:latin typeface="+mn-lt"/>
          <a:ea typeface="+mn-ea"/>
          <a:cs typeface="+mn-cs"/>
          <a:sym typeface="Helvetica Neue Medium"/>
        </a:defRPr>
      </a:lvl7pPr>
      <a:lvl8pPr marL="0" marR="0" indent="3200400" algn="ctr" defTabSz="1219200" rtl="0" latinLnBrk="0">
        <a:lnSpc>
          <a:spcPct val="85000"/>
        </a:lnSpc>
        <a:spcBef>
          <a:spcPts val="0"/>
        </a:spcBef>
        <a:spcAft>
          <a:spcPts val="0"/>
        </a:spcAft>
        <a:buClrTx/>
        <a:buSzTx/>
        <a:buFontTx/>
        <a:buNone/>
        <a:tabLst/>
        <a:defRPr b="0" baseline="0" cap="none" i="0" spc="0" strike="noStrike" sz="7800" u="none">
          <a:solidFill>
            <a:schemeClr val="accent1">
              <a:lumOff val="-13575"/>
            </a:schemeClr>
          </a:solidFill>
          <a:uFillTx/>
          <a:latin typeface="+mn-lt"/>
          <a:ea typeface="+mn-ea"/>
          <a:cs typeface="+mn-cs"/>
          <a:sym typeface="Helvetica Neue Medium"/>
        </a:defRPr>
      </a:lvl8pPr>
      <a:lvl9pPr marL="0" marR="0" indent="3657600" algn="ctr" defTabSz="1219200" rtl="0" latinLnBrk="0">
        <a:lnSpc>
          <a:spcPct val="85000"/>
        </a:lnSpc>
        <a:spcBef>
          <a:spcPts val="0"/>
        </a:spcBef>
        <a:spcAft>
          <a:spcPts val="0"/>
        </a:spcAft>
        <a:buClrTx/>
        <a:buSzTx/>
        <a:buFontTx/>
        <a:buNone/>
        <a:tabLst/>
        <a:defRPr b="0" baseline="0" cap="none" i="0" spc="0" strike="noStrike" sz="7800" u="none">
          <a:solidFill>
            <a:schemeClr val="accent1">
              <a:lumOff val="-13575"/>
            </a:schemeClr>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jpeg"/><Relationship Id="rId7" Type="http://schemas.openxmlformats.org/officeDocument/2006/relationships/image" Target="../media/image2.jpe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tif"/><Relationship Id="rId5"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6.png"/><Relationship Id="rId10" Type="http://schemas.openxmlformats.org/officeDocument/2006/relationships/image" Target="../media/image4.tif"/><Relationship Id="rId11" Type="http://schemas.openxmlformats.org/officeDocument/2006/relationships/image" Target="../media/image5.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301.png" descr="301.png"/>
          <p:cNvPicPr>
            <a:picLocks noChangeAspect="0"/>
          </p:cNvPicPr>
          <p:nvPr/>
        </p:nvPicPr>
        <p:blipFill>
          <a:blip r:embed="rId3">
            <a:extLst/>
          </a:blip>
          <a:srcRect l="0" t="0" r="0" b="38417"/>
          <a:stretch>
            <a:fillRect/>
          </a:stretch>
        </p:blipFill>
        <p:spPr>
          <a:xfrm>
            <a:off x="18088181" y="8479828"/>
            <a:ext cx="5715001" cy="5083631"/>
          </a:xfrm>
          <a:prstGeom prst="rect">
            <a:avLst/>
          </a:prstGeom>
          <a:ln w="12700">
            <a:solidFill>
              <a:srgbClr val="5E5E5E"/>
            </a:solidFill>
            <a:miter lim="400000"/>
          </a:ln>
        </p:spPr>
      </p:pic>
      <p:pic>
        <p:nvPicPr>
          <p:cNvPr id="138" name="e-codices_fmb-cb-0055_0019r_max.png" descr="e-codices_fmb-cb-0055_0019r_max.png"/>
          <p:cNvPicPr>
            <a:picLocks noChangeAspect="0"/>
          </p:cNvPicPr>
          <p:nvPr/>
        </p:nvPicPr>
        <p:blipFill>
          <a:blip r:embed="rId4">
            <a:extLst/>
          </a:blip>
          <a:srcRect l="0" t="0" r="0" b="38443"/>
          <a:stretch>
            <a:fillRect/>
          </a:stretch>
        </p:blipFill>
        <p:spPr>
          <a:xfrm>
            <a:off x="12237078" y="8479828"/>
            <a:ext cx="5715001" cy="5081518"/>
          </a:xfrm>
          <a:prstGeom prst="rect">
            <a:avLst/>
          </a:prstGeom>
          <a:ln w="12700">
            <a:solidFill>
              <a:srgbClr val="5E5E5E"/>
            </a:solidFill>
            <a:miter lim="400000"/>
          </a:ln>
        </p:spPr>
      </p:pic>
      <p:pic>
        <p:nvPicPr>
          <p:cNvPr id="139" name="moc_test_6.png" descr="moc_test_6.png"/>
          <p:cNvPicPr>
            <a:picLocks noChangeAspect="0"/>
          </p:cNvPicPr>
          <p:nvPr/>
        </p:nvPicPr>
        <p:blipFill>
          <a:blip r:embed="rId5">
            <a:extLst/>
          </a:blip>
          <a:srcRect l="0" t="0" r="0" b="38449"/>
          <a:stretch>
            <a:fillRect/>
          </a:stretch>
        </p:blipFill>
        <p:spPr>
          <a:xfrm>
            <a:off x="534873" y="8479828"/>
            <a:ext cx="5715001" cy="5081031"/>
          </a:xfrm>
          <a:prstGeom prst="rect">
            <a:avLst/>
          </a:prstGeom>
          <a:ln w="12700">
            <a:solidFill>
              <a:srgbClr val="5E5E5E"/>
            </a:solidFill>
            <a:miter lim="400000"/>
          </a:ln>
        </p:spPr>
      </p:pic>
      <p:pic>
        <p:nvPicPr>
          <p:cNvPr id="140" name="133_2.jpg" descr="133_2.jpg"/>
          <p:cNvPicPr>
            <a:picLocks noChangeAspect="0"/>
          </p:cNvPicPr>
          <p:nvPr/>
        </p:nvPicPr>
        <p:blipFill>
          <a:blip r:embed="rId6">
            <a:extLst/>
          </a:blip>
          <a:srcRect l="0" t="0" r="0" b="38393"/>
          <a:stretch>
            <a:fillRect/>
          </a:stretch>
        </p:blipFill>
        <p:spPr>
          <a:xfrm>
            <a:off x="6385976" y="8479828"/>
            <a:ext cx="5715001" cy="5085582"/>
          </a:xfrm>
          <a:prstGeom prst="rect">
            <a:avLst/>
          </a:prstGeom>
          <a:ln w="12700">
            <a:solidFill>
              <a:srgbClr val="5E5E5E"/>
            </a:solidFill>
            <a:miter lim="400000"/>
          </a:ln>
        </p:spPr>
      </p:pic>
      <p:pic>
        <p:nvPicPr>
          <p:cNvPr id="141" name="132_2.jpg" descr="132_2.jpg"/>
          <p:cNvPicPr>
            <a:picLocks noChangeAspect="0"/>
          </p:cNvPicPr>
          <p:nvPr/>
        </p:nvPicPr>
        <p:blipFill>
          <a:blip r:embed="rId7">
            <a:extLst/>
          </a:blip>
          <a:srcRect l="0" t="0" r="0" b="38508"/>
          <a:stretch>
            <a:fillRect/>
          </a:stretch>
        </p:blipFill>
        <p:spPr>
          <a:xfrm>
            <a:off x="6381496" y="3204431"/>
            <a:ext cx="5715001" cy="5076154"/>
          </a:xfrm>
          <a:prstGeom prst="rect">
            <a:avLst/>
          </a:prstGeom>
          <a:ln w="12700">
            <a:solidFill>
              <a:srgbClr val="5E5E5E"/>
            </a:solidFill>
            <a:miter lim="400000"/>
          </a:ln>
        </p:spPr>
      </p:pic>
      <p:pic>
        <p:nvPicPr>
          <p:cNvPr id="142" name="301.png" descr="301.png"/>
          <p:cNvPicPr>
            <a:picLocks noChangeAspect="0"/>
          </p:cNvPicPr>
          <p:nvPr/>
        </p:nvPicPr>
        <p:blipFill>
          <a:blip r:embed="rId8">
            <a:extLst/>
          </a:blip>
          <a:srcRect l="0" t="0" r="0" b="38449"/>
          <a:stretch>
            <a:fillRect/>
          </a:stretch>
        </p:blipFill>
        <p:spPr>
          <a:xfrm>
            <a:off x="18057406" y="3204431"/>
            <a:ext cx="5715001" cy="5081030"/>
          </a:xfrm>
          <a:prstGeom prst="rect">
            <a:avLst/>
          </a:prstGeom>
          <a:ln w="12700">
            <a:solidFill>
              <a:srgbClr val="5E5E5E"/>
            </a:solidFill>
            <a:miter lim="400000"/>
          </a:ln>
        </p:spPr>
      </p:pic>
      <p:pic>
        <p:nvPicPr>
          <p:cNvPr id="143" name="e-codices_fmb-cb-0055_0019r_max.png" descr="e-codices_fmb-cb-0055_0019r_max.png"/>
          <p:cNvPicPr>
            <a:picLocks noChangeAspect="0"/>
          </p:cNvPicPr>
          <p:nvPr/>
        </p:nvPicPr>
        <p:blipFill>
          <a:blip r:embed="rId9">
            <a:extLst/>
          </a:blip>
          <a:srcRect l="0" t="0" r="0" b="38512"/>
          <a:stretch>
            <a:fillRect/>
          </a:stretch>
        </p:blipFill>
        <p:spPr>
          <a:xfrm>
            <a:off x="12219451" y="3204431"/>
            <a:ext cx="5715001" cy="5075828"/>
          </a:xfrm>
          <a:prstGeom prst="rect">
            <a:avLst/>
          </a:prstGeom>
          <a:ln w="12700">
            <a:solidFill>
              <a:srgbClr val="5E5E5E"/>
            </a:solidFill>
            <a:miter lim="400000"/>
          </a:ln>
        </p:spPr>
      </p:pic>
      <p:pic>
        <p:nvPicPr>
          <p:cNvPr id="144" name="moc_test_6.tiff" descr="moc_test_6.tiff"/>
          <p:cNvPicPr>
            <a:picLocks noChangeAspect="0"/>
          </p:cNvPicPr>
          <p:nvPr/>
        </p:nvPicPr>
        <p:blipFill>
          <a:blip r:embed="rId10">
            <a:extLst/>
          </a:blip>
          <a:srcRect l="0" t="0" r="0" b="38443"/>
          <a:stretch>
            <a:fillRect/>
          </a:stretch>
        </p:blipFill>
        <p:spPr>
          <a:xfrm>
            <a:off x="543542" y="3204431"/>
            <a:ext cx="5715001" cy="5081518"/>
          </a:xfrm>
          <a:prstGeom prst="rect">
            <a:avLst/>
          </a:prstGeom>
          <a:ln w="12700">
            <a:solidFill>
              <a:srgbClr val="5E5E5E"/>
            </a:solidFill>
            <a:miter lim="400000"/>
          </a:ln>
        </p:spPr>
      </p:pic>
      <p:sp>
        <p:nvSpPr>
          <p:cNvPr id="145" name="16th International Conference on Document Analysis and Recognition…"/>
          <p:cNvSpPr txBox="1"/>
          <p:nvPr/>
        </p:nvSpPr>
        <p:spPr>
          <a:xfrm>
            <a:off x="82086" y="2169610"/>
            <a:ext cx="24269065" cy="10354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2" indent="0" defTabSz="652145">
              <a:defRPr b="0" sz="3081"/>
            </a:pPr>
            <a:r>
              <a:t>16th International Conference on Document Analysis and Recognition</a:t>
            </a:r>
          </a:p>
          <a:p>
            <a:pPr lvl="2" indent="0" defTabSz="652145">
              <a:defRPr b="0" sz="3081"/>
            </a:pPr>
            <a:r>
              <a:t>ICDAR 2021</a:t>
            </a:r>
          </a:p>
        </p:txBody>
      </p:sp>
      <p:sp>
        <p:nvSpPr>
          <p:cNvPr id="146" name="Berat Kurar        Ahmad Droby        Raid Saabni        Jihad El-Sana"/>
          <p:cNvSpPr txBox="1"/>
          <p:nvPr>
            <p:ph type="subTitle" sz="quarter" idx="1"/>
          </p:nvPr>
        </p:nvSpPr>
        <p:spPr>
          <a:xfrm>
            <a:off x="-44914" y="1393106"/>
            <a:ext cx="24269065" cy="1035498"/>
          </a:xfrm>
          <a:prstGeom prst="rect">
            <a:avLst/>
          </a:prstGeom>
        </p:spPr>
        <p:txBody>
          <a:bodyPr/>
          <a:lstStyle/>
          <a:p>
            <a:pPr lvl="2">
              <a:defRPr sz="3900"/>
            </a:pPr>
            <a:r>
              <a:t>Berat Kurar        Ahmad Droby        Raid Saabni        Jihad El-Sana</a:t>
            </a:r>
          </a:p>
        </p:txBody>
      </p:sp>
      <p:sp>
        <p:nvSpPr>
          <p:cNvPr id="147" name="Differentiate coarse patterns to segment text lines"/>
          <p:cNvSpPr txBox="1"/>
          <p:nvPr>
            <p:ph type="ctrTitle"/>
          </p:nvPr>
        </p:nvSpPr>
        <p:spPr>
          <a:xfrm>
            <a:off x="17338" y="15769"/>
            <a:ext cx="24321692" cy="1362799"/>
          </a:xfrm>
          <a:prstGeom prst="rect">
            <a:avLst/>
          </a:prstGeom>
        </p:spPr>
        <p:txBody>
          <a:bodyPr/>
          <a:lstStyle/>
          <a:p>
            <a:pPr/>
            <a:r>
              <a:t>Differentiate coarse patterns to segment text lines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label.png" descr="label.png"/>
          <p:cNvPicPr>
            <a:picLocks noChangeAspect="1"/>
          </p:cNvPicPr>
          <p:nvPr/>
        </p:nvPicPr>
        <p:blipFill>
          <a:blip r:embed="rId3">
            <a:extLst/>
          </a:blip>
          <a:stretch>
            <a:fillRect/>
          </a:stretch>
        </p:blipFill>
        <p:spPr>
          <a:xfrm>
            <a:off x="206264" y="6063567"/>
            <a:ext cx="5362374" cy="7146257"/>
          </a:xfrm>
          <a:prstGeom prst="rect">
            <a:avLst/>
          </a:prstGeom>
          <a:ln w="12700">
            <a:solidFill>
              <a:srgbClr val="006FA1"/>
            </a:solidFill>
          </a:ln>
        </p:spPr>
      </p:pic>
      <p:pic>
        <p:nvPicPr>
          <p:cNvPr id="152" name="Image" descr="Image"/>
          <p:cNvPicPr>
            <a:picLocks noChangeAspect="1"/>
          </p:cNvPicPr>
          <p:nvPr/>
        </p:nvPicPr>
        <p:blipFill>
          <a:blip r:embed="rId4">
            <a:extLst/>
          </a:blip>
          <a:stretch>
            <a:fillRect/>
          </a:stretch>
        </p:blipFill>
        <p:spPr>
          <a:xfrm>
            <a:off x="8026708" y="10149458"/>
            <a:ext cx="14374379" cy="889771"/>
          </a:xfrm>
          <a:prstGeom prst="rect">
            <a:avLst/>
          </a:prstGeom>
          <a:ln w="12700">
            <a:miter lim="400000"/>
          </a:ln>
        </p:spPr>
      </p:pic>
      <p:pic>
        <p:nvPicPr>
          <p:cNvPr id="153" name="Image" descr="Image"/>
          <p:cNvPicPr>
            <a:picLocks noChangeAspect="1"/>
          </p:cNvPicPr>
          <p:nvPr/>
        </p:nvPicPr>
        <p:blipFill>
          <a:blip r:embed="rId5">
            <a:extLst/>
          </a:blip>
          <a:srcRect l="33797" t="0" r="0" b="0"/>
          <a:stretch>
            <a:fillRect/>
          </a:stretch>
        </p:blipFill>
        <p:spPr>
          <a:xfrm>
            <a:off x="7690237" y="4214136"/>
            <a:ext cx="14308616" cy="5678944"/>
          </a:xfrm>
          <a:prstGeom prst="rect">
            <a:avLst/>
          </a:prstGeom>
          <a:ln w="12700">
            <a:miter lim="400000"/>
          </a:ln>
        </p:spPr>
      </p:pic>
      <p:sp>
        <p:nvSpPr>
          <p:cNvPr id="154" name="بتحويل الكتابة العربي الى كتابة مفهومة من قبل اغلب برامج"/>
          <p:cNvSpPr txBox="1"/>
          <p:nvPr/>
        </p:nvSpPr>
        <p:spPr>
          <a:xfrm>
            <a:off x="8313033" y="1730263"/>
            <a:ext cx="14906589" cy="10302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5700"/>
            </a:lvl1pPr>
          </a:lstStyle>
          <a:p>
            <a:pPr/>
            <a:r>
              <a:t>بتحويل الكتابة العربي الى كتابة مفهومة من قبل اغلب برامج </a:t>
            </a:r>
          </a:p>
        </p:txBody>
      </p:sp>
      <p:sp>
        <p:nvSpPr>
          <p:cNvPr id="155" name="Line"/>
          <p:cNvSpPr/>
          <p:nvPr/>
        </p:nvSpPr>
        <p:spPr>
          <a:xfrm>
            <a:off x="5104100" y="10492525"/>
            <a:ext cx="2906336" cy="1"/>
          </a:xfrm>
          <a:prstGeom prst="line">
            <a:avLst/>
          </a:prstGeom>
          <a:ln w="139700">
            <a:solidFill>
              <a:srgbClr val="000000"/>
            </a:solidFill>
            <a:miter lim="400000"/>
            <a:tailEnd type="triangle"/>
          </a:ln>
        </p:spPr>
        <p:txBody>
          <a:bodyPr lIns="50800" tIns="50800" rIns="50800" bIns="50800" anchor="ctr"/>
          <a:lstStyle/>
          <a:p>
            <a:pPr/>
          </a:p>
        </p:txBody>
      </p:sp>
      <p:sp>
        <p:nvSpPr>
          <p:cNvPr id="156" name="Triangle"/>
          <p:cNvSpPr/>
          <p:nvPr/>
        </p:nvSpPr>
        <p:spPr>
          <a:xfrm>
            <a:off x="14035211" y="2801852"/>
            <a:ext cx="342425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lumOff val="16847"/>
            </a:scheme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157" name="Rectangle 9"/>
          <p:cNvSpPr txBox="1"/>
          <p:nvPr/>
        </p:nvSpPr>
        <p:spPr>
          <a:xfrm>
            <a:off x="13814869" y="960350"/>
            <a:ext cx="3056739" cy="728419"/>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3600">
                <a:solidFill>
                  <a:srgbClr val="006FA1"/>
                </a:solidFill>
              </a:defRPr>
            </a:lvl1pPr>
          </a:lstStyle>
          <a:p>
            <a:pPr/>
            <a:r>
              <a:t>Transcription</a:t>
            </a:r>
          </a:p>
        </p:txBody>
      </p:sp>
      <p:sp>
        <p:nvSpPr>
          <p:cNvPr id="158" name="Rectangle 9"/>
          <p:cNvSpPr txBox="1"/>
          <p:nvPr/>
        </p:nvSpPr>
        <p:spPr>
          <a:xfrm>
            <a:off x="16377040" y="5189804"/>
            <a:ext cx="3978454" cy="728419"/>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3600">
                <a:solidFill>
                  <a:srgbClr val="006FA1"/>
                </a:solidFill>
              </a:defRPr>
            </a:lvl1pPr>
          </a:lstStyle>
          <a:p>
            <a:pPr/>
            <a:r>
              <a:t>Sequential model</a:t>
            </a:r>
          </a:p>
        </p:txBody>
      </p:sp>
      <p:sp>
        <p:nvSpPr>
          <p:cNvPr id="159" name="Rectangle 9"/>
          <p:cNvSpPr txBox="1"/>
          <p:nvPr/>
        </p:nvSpPr>
        <p:spPr>
          <a:xfrm>
            <a:off x="386210" y="5345468"/>
            <a:ext cx="5104538" cy="728419"/>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3600">
                <a:solidFill>
                  <a:srgbClr val="006FA1"/>
                </a:solidFill>
              </a:defRPr>
            </a:lvl1pPr>
          </a:lstStyle>
          <a:p>
            <a:pPr/>
            <a:r>
              <a:t>Text line segmentation</a:t>
            </a:r>
          </a:p>
        </p:txBody>
      </p:sp>
      <p:sp>
        <p:nvSpPr>
          <p:cNvPr id="160" name="Rectangle 9"/>
          <p:cNvSpPr txBox="1"/>
          <p:nvPr/>
        </p:nvSpPr>
        <p:spPr>
          <a:xfrm>
            <a:off x="13639151" y="11293197"/>
            <a:ext cx="1989634" cy="728419"/>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3600">
                <a:solidFill>
                  <a:srgbClr val="006FA1"/>
                </a:solidFill>
              </a:defRPr>
            </a:lvl1pPr>
          </a:lstStyle>
          <a:p>
            <a:pPr/>
            <a:r>
              <a:t>Text line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6" name="Group"/>
          <p:cNvGrpSpPr/>
          <p:nvPr/>
        </p:nvGrpSpPr>
        <p:grpSpPr>
          <a:xfrm>
            <a:off x="4380810" y="-138228"/>
            <a:ext cx="16673899" cy="9808021"/>
            <a:chOff x="0" y="0"/>
            <a:chExt cx="16673898" cy="9808019"/>
          </a:xfrm>
        </p:grpSpPr>
        <p:pic>
          <p:nvPicPr>
            <p:cNvPr id="164" name="Image" descr="Image"/>
            <p:cNvPicPr>
              <a:picLocks noChangeAspect="1"/>
            </p:cNvPicPr>
            <p:nvPr/>
          </p:nvPicPr>
          <p:blipFill>
            <a:blip r:embed="rId3">
              <a:extLst/>
            </a:blip>
            <a:srcRect l="0" t="1187" r="18" b="0"/>
            <a:stretch>
              <a:fillRect/>
            </a:stretch>
          </p:blipFill>
          <p:spPr>
            <a:xfrm>
              <a:off x="0" y="922914"/>
              <a:ext cx="3784997" cy="8534671"/>
            </a:xfrm>
            <a:custGeom>
              <a:avLst/>
              <a:gdLst/>
              <a:ahLst/>
              <a:cxnLst>
                <a:cxn ang="0">
                  <a:pos x="wd2" y="hd2"/>
                </a:cxn>
                <a:cxn ang="5400000">
                  <a:pos x="wd2" y="hd2"/>
                </a:cxn>
                <a:cxn ang="10800000">
                  <a:pos x="wd2" y="hd2"/>
                </a:cxn>
                <a:cxn ang="16200000">
                  <a:pos x="wd2" y="hd2"/>
                </a:cxn>
              </a:cxnLst>
              <a:rect l="0" t="0" r="r" b="b"/>
              <a:pathLst>
                <a:path w="21600" h="21560" fill="norm" stroke="1" extrusionOk="0">
                  <a:moveTo>
                    <a:pt x="21310" y="1"/>
                  </a:moveTo>
                  <a:cubicBezTo>
                    <a:pt x="21149" y="31"/>
                    <a:pt x="20339" y="163"/>
                    <a:pt x="19510" y="295"/>
                  </a:cubicBezTo>
                  <a:cubicBezTo>
                    <a:pt x="18681" y="428"/>
                    <a:pt x="16949" y="711"/>
                    <a:pt x="15659" y="924"/>
                  </a:cubicBezTo>
                  <a:cubicBezTo>
                    <a:pt x="12493" y="1447"/>
                    <a:pt x="10175" y="1827"/>
                    <a:pt x="7870" y="2201"/>
                  </a:cubicBezTo>
                  <a:cubicBezTo>
                    <a:pt x="6811" y="2373"/>
                    <a:pt x="5492" y="2590"/>
                    <a:pt x="4940" y="2683"/>
                  </a:cubicBezTo>
                  <a:cubicBezTo>
                    <a:pt x="4387" y="2777"/>
                    <a:pt x="3125" y="2983"/>
                    <a:pt x="2136" y="3141"/>
                  </a:cubicBezTo>
                  <a:lnTo>
                    <a:pt x="340" y="3427"/>
                  </a:lnTo>
                  <a:lnTo>
                    <a:pt x="337" y="3887"/>
                  </a:lnTo>
                  <a:cubicBezTo>
                    <a:pt x="336" y="4141"/>
                    <a:pt x="260" y="4369"/>
                    <a:pt x="168" y="4395"/>
                  </a:cubicBezTo>
                  <a:cubicBezTo>
                    <a:pt x="58" y="4425"/>
                    <a:pt x="0" y="7375"/>
                    <a:pt x="0" y="13001"/>
                  </a:cubicBezTo>
                  <a:lnTo>
                    <a:pt x="0" y="21560"/>
                  </a:lnTo>
                  <a:lnTo>
                    <a:pt x="387" y="21560"/>
                  </a:lnTo>
                  <a:cubicBezTo>
                    <a:pt x="600" y="21560"/>
                    <a:pt x="1071" y="21496"/>
                    <a:pt x="1434" y="21419"/>
                  </a:cubicBezTo>
                  <a:cubicBezTo>
                    <a:pt x="1796" y="21341"/>
                    <a:pt x="2583" y="21178"/>
                    <a:pt x="3182" y="21056"/>
                  </a:cubicBezTo>
                  <a:cubicBezTo>
                    <a:pt x="3781" y="20934"/>
                    <a:pt x="5100" y="20657"/>
                    <a:pt x="6113" y="20442"/>
                  </a:cubicBezTo>
                  <a:cubicBezTo>
                    <a:pt x="7126" y="20227"/>
                    <a:pt x="8822" y="19875"/>
                    <a:pt x="9882" y="19660"/>
                  </a:cubicBezTo>
                  <a:cubicBezTo>
                    <a:pt x="10941" y="19445"/>
                    <a:pt x="12486" y="19127"/>
                    <a:pt x="13315" y="18954"/>
                  </a:cubicBezTo>
                  <a:cubicBezTo>
                    <a:pt x="14977" y="18608"/>
                    <a:pt x="15926" y="18410"/>
                    <a:pt x="18672" y="17843"/>
                  </a:cubicBezTo>
                  <a:cubicBezTo>
                    <a:pt x="19685" y="17634"/>
                    <a:pt x="20628" y="17435"/>
                    <a:pt x="20767" y="17400"/>
                  </a:cubicBezTo>
                  <a:cubicBezTo>
                    <a:pt x="21088" y="17320"/>
                    <a:pt x="21225" y="16186"/>
                    <a:pt x="21251" y="13355"/>
                  </a:cubicBezTo>
                  <a:cubicBezTo>
                    <a:pt x="21263" y="12070"/>
                    <a:pt x="21333" y="11275"/>
                    <a:pt x="21437" y="11246"/>
                  </a:cubicBezTo>
                  <a:cubicBezTo>
                    <a:pt x="21535" y="11219"/>
                    <a:pt x="21589" y="9517"/>
                    <a:pt x="21600" y="6476"/>
                  </a:cubicBezTo>
                  <a:cubicBezTo>
                    <a:pt x="21589" y="642"/>
                    <a:pt x="21539" y="-40"/>
                    <a:pt x="21310" y="1"/>
                  </a:cubicBezTo>
                  <a:close/>
                </a:path>
              </a:pathLst>
            </a:custGeom>
            <a:ln w="12700" cap="flat">
              <a:noFill/>
              <a:miter lim="400000"/>
            </a:ln>
            <a:effectLst/>
          </p:spPr>
        </p:pic>
        <p:grpSp>
          <p:nvGrpSpPr>
            <p:cNvPr id="167" name="Group"/>
            <p:cNvGrpSpPr/>
            <p:nvPr/>
          </p:nvGrpSpPr>
          <p:grpSpPr>
            <a:xfrm>
              <a:off x="3130909" y="3419869"/>
              <a:ext cx="8977711" cy="4573121"/>
              <a:chOff x="0" y="864"/>
              <a:chExt cx="8977709" cy="4573120"/>
            </a:xfrm>
          </p:grpSpPr>
          <p:pic>
            <p:nvPicPr>
              <p:cNvPr id="165" name="fcn.png" descr="fcn.png"/>
              <p:cNvPicPr>
                <a:picLocks noChangeAspect="1"/>
              </p:cNvPicPr>
              <p:nvPr/>
            </p:nvPicPr>
            <p:blipFill>
              <a:blip r:embed="rId4">
                <a:extLst/>
              </a:blip>
              <a:srcRect l="15875" t="13807" r="11616" b="12120"/>
              <a:stretch>
                <a:fillRect/>
              </a:stretch>
            </p:blipFill>
            <p:spPr>
              <a:xfrm>
                <a:off x="0" y="101992"/>
                <a:ext cx="8977710" cy="4471993"/>
              </a:xfrm>
              <a:custGeom>
                <a:avLst/>
                <a:gdLst/>
                <a:ahLst/>
                <a:cxnLst>
                  <a:cxn ang="0">
                    <a:pos x="wd2" y="hd2"/>
                  </a:cxn>
                  <a:cxn ang="5400000">
                    <a:pos x="wd2" y="hd2"/>
                  </a:cxn>
                  <a:cxn ang="10800000">
                    <a:pos x="wd2" y="hd2"/>
                  </a:cxn>
                  <a:cxn ang="16200000">
                    <a:pos x="wd2" y="hd2"/>
                  </a:cxn>
                </a:cxnLst>
                <a:rect l="0" t="0" r="r" b="b"/>
                <a:pathLst>
                  <a:path w="21600" h="21527" fill="norm" stroke="1" extrusionOk="0">
                    <a:moveTo>
                      <a:pt x="12337" y="0"/>
                    </a:moveTo>
                    <a:cubicBezTo>
                      <a:pt x="12304" y="-1"/>
                      <a:pt x="12281" y="38"/>
                      <a:pt x="12257" y="118"/>
                    </a:cubicBezTo>
                    <a:cubicBezTo>
                      <a:pt x="12179" y="369"/>
                      <a:pt x="11974" y="367"/>
                      <a:pt x="11818" y="114"/>
                    </a:cubicBezTo>
                    <a:cubicBezTo>
                      <a:pt x="11704" y="-71"/>
                      <a:pt x="11694" y="-46"/>
                      <a:pt x="11694" y="428"/>
                    </a:cubicBezTo>
                    <a:lnTo>
                      <a:pt x="11694" y="943"/>
                    </a:lnTo>
                    <a:lnTo>
                      <a:pt x="12245" y="934"/>
                    </a:lnTo>
                    <a:cubicBezTo>
                      <a:pt x="12548" y="928"/>
                      <a:pt x="12833" y="861"/>
                      <a:pt x="12878" y="787"/>
                    </a:cubicBezTo>
                    <a:cubicBezTo>
                      <a:pt x="12931" y="699"/>
                      <a:pt x="12978" y="704"/>
                      <a:pt x="13007" y="800"/>
                    </a:cubicBezTo>
                    <a:cubicBezTo>
                      <a:pt x="13078" y="1028"/>
                      <a:pt x="13401" y="982"/>
                      <a:pt x="13401" y="745"/>
                    </a:cubicBezTo>
                    <a:cubicBezTo>
                      <a:pt x="13401" y="408"/>
                      <a:pt x="13549" y="330"/>
                      <a:pt x="13591" y="645"/>
                    </a:cubicBezTo>
                    <a:cubicBezTo>
                      <a:pt x="13622" y="887"/>
                      <a:pt x="13682" y="935"/>
                      <a:pt x="13941" y="924"/>
                    </a:cubicBezTo>
                    <a:cubicBezTo>
                      <a:pt x="14213" y="913"/>
                      <a:pt x="14253" y="873"/>
                      <a:pt x="14253" y="603"/>
                    </a:cubicBezTo>
                    <a:cubicBezTo>
                      <a:pt x="14253" y="303"/>
                      <a:pt x="14231" y="295"/>
                      <a:pt x="13454" y="309"/>
                    </a:cubicBezTo>
                    <a:cubicBezTo>
                      <a:pt x="12885" y="320"/>
                      <a:pt x="12605" y="267"/>
                      <a:pt x="12485" y="126"/>
                    </a:cubicBezTo>
                    <a:cubicBezTo>
                      <a:pt x="12414" y="43"/>
                      <a:pt x="12370" y="1"/>
                      <a:pt x="12337" y="0"/>
                    </a:cubicBezTo>
                    <a:close/>
                    <a:moveTo>
                      <a:pt x="11357" y="26"/>
                    </a:moveTo>
                    <a:cubicBezTo>
                      <a:pt x="11342" y="38"/>
                      <a:pt x="11324" y="63"/>
                      <a:pt x="11300" y="103"/>
                    </a:cubicBezTo>
                    <a:cubicBezTo>
                      <a:pt x="11179" y="303"/>
                      <a:pt x="9148" y="396"/>
                      <a:pt x="9088" y="204"/>
                    </a:cubicBezTo>
                    <a:cubicBezTo>
                      <a:pt x="9003" y="-73"/>
                      <a:pt x="8851" y="125"/>
                      <a:pt x="8851" y="514"/>
                    </a:cubicBezTo>
                    <a:lnTo>
                      <a:pt x="8851" y="930"/>
                    </a:lnTo>
                    <a:lnTo>
                      <a:pt x="9896" y="932"/>
                    </a:lnTo>
                    <a:cubicBezTo>
                      <a:pt x="10491" y="934"/>
                      <a:pt x="10978" y="873"/>
                      <a:pt x="11027" y="793"/>
                    </a:cubicBezTo>
                    <a:cubicBezTo>
                      <a:pt x="11084" y="698"/>
                      <a:pt x="11128" y="701"/>
                      <a:pt x="11159" y="800"/>
                    </a:cubicBezTo>
                    <a:cubicBezTo>
                      <a:pt x="11267" y="1149"/>
                      <a:pt x="11410" y="942"/>
                      <a:pt x="11410" y="435"/>
                    </a:cubicBezTo>
                    <a:cubicBezTo>
                      <a:pt x="11410" y="101"/>
                      <a:pt x="11401" y="-7"/>
                      <a:pt x="11357" y="26"/>
                    </a:cubicBezTo>
                    <a:close/>
                    <a:moveTo>
                      <a:pt x="21293" y="365"/>
                    </a:moveTo>
                    <a:lnTo>
                      <a:pt x="21090" y="409"/>
                    </a:lnTo>
                    <a:cubicBezTo>
                      <a:pt x="20932" y="443"/>
                      <a:pt x="20596" y="1070"/>
                      <a:pt x="19544" y="3288"/>
                    </a:cubicBezTo>
                    <a:cubicBezTo>
                      <a:pt x="18805" y="4847"/>
                      <a:pt x="18184" y="6113"/>
                      <a:pt x="18164" y="6100"/>
                    </a:cubicBezTo>
                    <a:cubicBezTo>
                      <a:pt x="18145" y="6087"/>
                      <a:pt x="18128" y="9482"/>
                      <a:pt x="18128" y="13646"/>
                    </a:cubicBezTo>
                    <a:cubicBezTo>
                      <a:pt x="18128" y="21148"/>
                      <a:pt x="18129" y="21219"/>
                      <a:pt x="18270" y="21143"/>
                    </a:cubicBezTo>
                    <a:cubicBezTo>
                      <a:pt x="18349" y="21101"/>
                      <a:pt x="18784" y="20305"/>
                      <a:pt x="19238" y="19374"/>
                    </a:cubicBezTo>
                    <a:cubicBezTo>
                      <a:pt x="19691" y="18443"/>
                      <a:pt x="20083" y="17724"/>
                      <a:pt x="20109" y="17775"/>
                    </a:cubicBezTo>
                    <a:cubicBezTo>
                      <a:pt x="20134" y="17826"/>
                      <a:pt x="20156" y="19115"/>
                      <a:pt x="20158" y="20642"/>
                    </a:cubicBezTo>
                    <a:lnTo>
                      <a:pt x="20159" y="21527"/>
                    </a:lnTo>
                    <a:lnTo>
                      <a:pt x="21071" y="21527"/>
                    </a:lnTo>
                    <a:cubicBezTo>
                      <a:pt x="21187" y="21313"/>
                      <a:pt x="21272" y="21177"/>
                      <a:pt x="21293" y="21187"/>
                    </a:cubicBezTo>
                    <a:cubicBezTo>
                      <a:pt x="21331" y="21206"/>
                      <a:pt x="21363" y="21134"/>
                      <a:pt x="21363" y="21026"/>
                    </a:cubicBezTo>
                    <a:cubicBezTo>
                      <a:pt x="21363" y="20987"/>
                      <a:pt x="21463" y="20738"/>
                      <a:pt x="21600" y="20413"/>
                    </a:cubicBezTo>
                    <a:lnTo>
                      <a:pt x="21600" y="1962"/>
                    </a:lnTo>
                    <a:cubicBezTo>
                      <a:pt x="21461" y="2235"/>
                      <a:pt x="21357" y="2428"/>
                      <a:pt x="21346" y="2415"/>
                    </a:cubicBezTo>
                    <a:cubicBezTo>
                      <a:pt x="21317" y="2379"/>
                      <a:pt x="21293" y="1902"/>
                      <a:pt x="21293" y="1356"/>
                    </a:cubicBezTo>
                    <a:lnTo>
                      <a:pt x="21293" y="365"/>
                    </a:lnTo>
                    <a:close/>
                    <a:moveTo>
                      <a:pt x="3206" y="382"/>
                    </a:moveTo>
                    <a:cubicBezTo>
                      <a:pt x="3080" y="382"/>
                      <a:pt x="2758" y="967"/>
                      <a:pt x="1938" y="2686"/>
                    </a:cubicBezTo>
                    <a:cubicBezTo>
                      <a:pt x="1334" y="3953"/>
                      <a:pt x="706" y="5284"/>
                      <a:pt x="543" y="5643"/>
                    </a:cubicBezTo>
                    <a:lnTo>
                      <a:pt x="247" y="6297"/>
                    </a:lnTo>
                    <a:lnTo>
                      <a:pt x="247" y="13606"/>
                    </a:lnTo>
                    <a:cubicBezTo>
                      <a:pt x="247" y="19326"/>
                      <a:pt x="267" y="20928"/>
                      <a:pt x="336" y="20977"/>
                    </a:cubicBezTo>
                    <a:cubicBezTo>
                      <a:pt x="434" y="21045"/>
                      <a:pt x="596" y="20959"/>
                      <a:pt x="716" y="20776"/>
                    </a:cubicBezTo>
                    <a:cubicBezTo>
                      <a:pt x="759" y="20711"/>
                      <a:pt x="820" y="20705"/>
                      <a:pt x="852" y="20763"/>
                    </a:cubicBezTo>
                    <a:cubicBezTo>
                      <a:pt x="884" y="20821"/>
                      <a:pt x="887" y="20787"/>
                      <a:pt x="859" y="20690"/>
                    </a:cubicBezTo>
                    <a:cubicBezTo>
                      <a:pt x="827" y="20578"/>
                      <a:pt x="1217" y="19652"/>
                      <a:pt x="1933" y="18140"/>
                    </a:cubicBezTo>
                    <a:cubicBezTo>
                      <a:pt x="2551" y="16833"/>
                      <a:pt x="3128" y="15607"/>
                      <a:pt x="3216" y="15417"/>
                    </a:cubicBezTo>
                    <a:lnTo>
                      <a:pt x="3375" y="15071"/>
                    </a:lnTo>
                    <a:lnTo>
                      <a:pt x="3375" y="7728"/>
                    </a:lnTo>
                    <a:lnTo>
                      <a:pt x="3375" y="382"/>
                    </a:lnTo>
                    <a:lnTo>
                      <a:pt x="3206" y="382"/>
                    </a:lnTo>
                    <a:close/>
                    <a:moveTo>
                      <a:pt x="0" y="1272"/>
                    </a:moveTo>
                    <a:lnTo>
                      <a:pt x="0" y="14961"/>
                    </a:lnTo>
                    <a:lnTo>
                      <a:pt x="16" y="14926"/>
                    </a:lnTo>
                    <a:lnTo>
                      <a:pt x="12" y="5878"/>
                    </a:lnTo>
                    <a:cubicBezTo>
                      <a:pt x="12" y="4081"/>
                      <a:pt x="6" y="2680"/>
                      <a:pt x="0" y="1272"/>
                    </a:cubicBezTo>
                    <a:close/>
                    <a:moveTo>
                      <a:pt x="5269" y="1721"/>
                    </a:moveTo>
                    <a:cubicBezTo>
                      <a:pt x="5245" y="1724"/>
                      <a:pt x="5217" y="1754"/>
                      <a:pt x="5182" y="1811"/>
                    </a:cubicBezTo>
                    <a:cubicBezTo>
                      <a:pt x="5105" y="1939"/>
                      <a:pt x="5100" y="2025"/>
                      <a:pt x="5162" y="2174"/>
                    </a:cubicBezTo>
                    <a:cubicBezTo>
                      <a:pt x="5218" y="2309"/>
                      <a:pt x="5270" y="2326"/>
                      <a:pt x="5329" y="2227"/>
                    </a:cubicBezTo>
                    <a:cubicBezTo>
                      <a:pt x="5385" y="2135"/>
                      <a:pt x="7614" y="2072"/>
                      <a:pt x="11701" y="2048"/>
                    </a:cubicBezTo>
                    <a:lnTo>
                      <a:pt x="17986" y="2011"/>
                    </a:lnTo>
                    <a:lnTo>
                      <a:pt x="11681" y="1975"/>
                    </a:lnTo>
                    <a:cubicBezTo>
                      <a:pt x="7377" y="1951"/>
                      <a:pt x="5361" y="1893"/>
                      <a:pt x="5329" y="1792"/>
                    </a:cubicBezTo>
                    <a:cubicBezTo>
                      <a:pt x="5313" y="1741"/>
                      <a:pt x="5293" y="1718"/>
                      <a:pt x="5269" y="1721"/>
                    </a:cubicBezTo>
                    <a:close/>
                    <a:moveTo>
                      <a:pt x="5930" y="5296"/>
                    </a:moveTo>
                    <a:cubicBezTo>
                      <a:pt x="5786" y="5236"/>
                      <a:pt x="5405" y="5901"/>
                      <a:pt x="4568" y="7640"/>
                    </a:cubicBezTo>
                    <a:lnTo>
                      <a:pt x="3592" y="9667"/>
                    </a:lnTo>
                    <a:lnTo>
                      <a:pt x="3591" y="14735"/>
                    </a:lnTo>
                    <a:lnTo>
                      <a:pt x="3589" y="19804"/>
                    </a:lnTo>
                    <a:lnTo>
                      <a:pt x="3965" y="19804"/>
                    </a:lnTo>
                    <a:cubicBezTo>
                      <a:pt x="4329" y="19804"/>
                      <a:pt x="4352" y="19780"/>
                      <a:pt x="4762" y="18954"/>
                    </a:cubicBezTo>
                    <a:cubicBezTo>
                      <a:pt x="5160" y="18151"/>
                      <a:pt x="5204" y="18103"/>
                      <a:pt x="5522" y="18103"/>
                    </a:cubicBezTo>
                    <a:cubicBezTo>
                      <a:pt x="5849" y="18103"/>
                      <a:pt x="5876" y="18069"/>
                      <a:pt x="6376" y="17039"/>
                    </a:cubicBezTo>
                    <a:cubicBezTo>
                      <a:pt x="6883" y="15994"/>
                      <a:pt x="6898" y="15976"/>
                      <a:pt x="7249" y="15975"/>
                    </a:cubicBezTo>
                    <a:cubicBezTo>
                      <a:pt x="7593" y="15974"/>
                      <a:pt x="7622" y="15942"/>
                      <a:pt x="8016" y="15125"/>
                    </a:cubicBezTo>
                    <a:lnTo>
                      <a:pt x="8427" y="14275"/>
                    </a:lnTo>
                    <a:lnTo>
                      <a:pt x="9113" y="14275"/>
                    </a:lnTo>
                    <a:cubicBezTo>
                      <a:pt x="9724" y="14275"/>
                      <a:pt x="9819" y="14240"/>
                      <a:pt x="9968" y="13961"/>
                    </a:cubicBezTo>
                    <a:lnTo>
                      <a:pt x="10136" y="13648"/>
                    </a:lnTo>
                    <a:lnTo>
                      <a:pt x="10177" y="13961"/>
                    </a:lnTo>
                    <a:cubicBezTo>
                      <a:pt x="10216" y="14258"/>
                      <a:pt x="10256" y="14275"/>
                      <a:pt x="10909" y="14275"/>
                    </a:cubicBezTo>
                    <a:cubicBezTo>
                      <a:pt x="11508" y="14275"/>
                      <a:pt x="11619" y="14236"/>
                      <a:pt x="11729" y="13994"/>
                    </a:cubicBezTo>
                    <a:cubicBezTo>
                      <a:pt x="11799" y="13840"/>
                      <a:pt x="11883" y="13750"/>
                      <a:pt x="11917" y="13791"/>
                    </a:cubicBezTo>
                    <a:cubicBezTo>
                      <a:pt x="11951" y="13833"/>
                      <a:pt x="11979" y="14346"/>
                      <a:pt x="11979" y="14930"/>
                    </a:cubicBezTo>
                    <a:lnTo>
                      <a:pt x="11979" y="15992"/>
                    </a:lnTo>
                    <a:lnTo>
                      <a:pt x="12743" y="15966"/>
                    </a:lnTo>
                    <a:lnTo>
                      <a:pt x="13508" y="15941"/>
                    </a:lnTo>
                    <a:lnTo>
                      <a:pt x="13520" y="16703"/>
                    </a:lnTo>
                    <a:cubicBezTo>
                      <a:pt x="13527" y="17122"/>
                      <a:pt x="13535" y="17609"/>
                      <a:pt x="13538" y="17784"/>
                    </a:cubicBezTo>
                    <a:cubicBezTo>
                      <a:pt x="13543" y="18088"/>
                      <a:pt x="13571" y="18103"/>
                      <a:pt x="14106" y="18103"/>
                    </a:cubicBezTo>
                    <a:cubicBezTo>
                      <a:pt x="14669" y="18103"/>
                      <a:pt x="14670" y="18101"/>
                      <a:pt x="14885" y="17580"/>
                    </a:cubicBezTo>
                    <a:cubicBezTo>
                      <a:pt x="15159" y="16917"/>
                      <a:pt x="15209" y="17110"/>
                      <a:pt x="15163" y="18671"/>
                    </a:cubicBezTo>
                    <a:lnTo>
                      <a:pt x="15131" y="19790"/>
                    </a:lnTo>
                    <a:lnTo>
                      <a:pt x="15456" y="19842"/>
                    </a:lnTo>
                    <a:cubicBezTo>
                      <a:pt x="15636" y="19871"/>
                      <a:pt x="15798" y="19906"/>
                      <a:pt x="15816" y="19920"/>
                    </a:cubicBezTo>
                    <a:cubicBezTo>
                      <a:pt x="15852" y="19947"/>
                      <a:pt x="17326" y="16950"/>
                      <a:pt x="17338" y="16823"/>
                    </a:cubicBezTo>
                    <a:cubicBezTo>
                      <a:pt x="17343" y="16783"/>
                      <a:pt x="17474" y="16475"/>
                      <a:pt x="17631" y="16138"/>
                    </a:cubicBezTo>
                    <a:lnTo>
                      <a:pt x="17915" y="15524"/>
                    </a:lnTo>
                    <a:lnTo>
                      <a:pt x="17951" y="10752"/>
                    </a:lnTo>
                    <a:cubicBezTo>
                      <a:pt x="17970" y="8128"/>
                      <a:pt x="17967" y="5855"/>
                      <a:pt x="17942" y="5699"/>
                    </a:cubicBezTo>
                    <a:cubicBezTo>
                      <a:pt x="17904" y="5457"/>
                      <a:pt x="17839" y="5416"/>
                      <a:pt x="17506" y="5431"/>
                    </a:cubicBezTo>
                    <a:cubicBezTo>
                      <a:pt x="17087" y="5450"/>
                      <a:pt x="17065" y="5481"/>
                      <a:pt x="16425" y="7009"/>
                    </a:cubicBezTo>
                    <a:cubicBezTo>
                      <a:pt x="16242" y="7446"/>
                      <a:pt x="16207" y="7470"/>
                      <a:pt x="15750" y="7470"/>
                    </a:cubicBezTo>
                    <a:lnTo>
                      <a:pt x="15267" y="7470"/>
                    </a:lnTo>
                    <a:lnTo>
                      <a:pt x="14760" y="8534"/>
                    </a:lnTo>
                    <a:lnTo>
                      <a:pt x="14254" y="9596"/>
                    </a:lnTo>
                    <a:lnTo>
                      <a:pt x="13700" y="9596"/>
                    </a:lnTo>
                    <a:lnTo>
                      <a:pt x="13148" y="9596"/>
                    </a:lnTo>
                    <a:lnTo>
                      <a:pt x="12737" y="10423"/>
                    </a:lnTo>
                    <a:lnTo>
                      <a:pt x="12326" y="11251"/>
                    </a:lnTo>
                    <a:lnTo>
                      <a:pt x="11531" y="11283"/>
                    </a:lnTo>
                    <a:cubicBezTo>
                      <a:pt x="10828" y="11313"/>
                      <a:pt x="10715" y="11353"/>
                      <a:pt x="10571" y="11621"/>
                    </a:cubicBezTo>
                    <a:lnTo>
                      <a:pt x="10409" y="11925"/>
                    </a:lnTo>
                    <a:lnTo>
                      <a:pt x="10369" y="11615"/>
                    </a:lnTo>
                    <a:cubicBezTo>
                      <a:pt x="10331" y="11326"/>
                      <a:pt x="10281" y="11305"/>
                      <a:pt x="9572" y="11268"/>
                    </a:cubicBezTo>
                    <a:lnTo>
                      <a:pt x="8814" y="11228"/>
                    </a:lnTo>
                    <a:lnTo>
                      <a:pt x="8793" y="10418"/>
                    </a:lnTo>
                    <a:lnTo>
                      <a:pt x="8772" y="9608"/>
                    </a:lnTo>
                    <a:lnTo>
                      <a:pt x="8189" y="9567"/>
                    </a:lnTo>
                    <a:lnTo>
                      <a:pt x="7606" y="9525"/>
                    </a:lnTo>
                    <a:lnTo>
                      <a:pt x="7594" y="9029"/>
                    </a:lnTo>
                    <a:cubicBezTo>
                      <a:pt x="7588" y="8756"/>
                      <a:pt x="7580" y="8291"/>
                      <a:pt x="7577" y="7993"/>
                    </a:cubicBezTo>
                    <a:lnTo>
                      <a:pt x="7570" y="7452"/>
                    </a:lnTo>
                    <a:lnTo>
                      <a:pt x="6984" y="7483"/>
                    </a:lnTo>
                    <a:lnTo>
                      <a:pt x="6398" y="7516"/>
                    </a:lnTo>
                    <a:lnTo>
                      <a:pt x="6377" y="6428"/>
                    </a:lnTo>
                    <a:cubicBezTo>
                      <a:pt x="6356" y="5367"/>
                      <a:pt x="6352" y="5344"/>
                      <a:pt x="6188" y="5425"/>
                    </a:cubicBezTo>
                    <a:cubicBezTo>
                      <a:pt x="6097" y="5471"/>
                      <a:pt x="6002" y="5443"/>
                      <a:pt x="5977" y="5364"/>
                    </a:cubicBezTo>
                    <a:cubicBezTo>
                      <a:pt x="5966" y="5327"/>
                      <a:pt x="5950" y="5304"/>
                      <a:pt x="5930" y="5296"/>
                    </a:cubicBezTo>
                    <a:close/>
                  </a:path>
                </a:pathLst>
              </a:custGeom>
              <a:ln w="12700" cap="flat">
                <a:noFill/>
                <a:miter lim="400000"/>
              </a:ln>
              <a:effectLst/>
            </p:spPr>
          </p:pic>
          <p:sp>
            <p:nvSpPr>
              <p:cNvPr id="166" name="Rectangle"/>
              <p:cNvSpPr/>
              <p:nvPr/>
            </p:nvSpPr>
            <p:spPr>
              <a:xfrm>
                <a:off x="1889189" y="864"/>
                <a:ext cx="5708649" cy="775001"/>
              </a:xfrm>
              <a:prstGeom prst="rect">
                <a:avLst/>
              </a:prstGeom>
              <a:solidFill>
                <a:srgbClr val="FFFFFF"/>
              </a:solidFill>
              <a:ln w="12700" cap="flat">
                <a:noFill/>
                <a:miter lim="400000"/>
              </a:ln>
              <a:effectLst/>
            </p:spPr>
            <p:txBody>
              <a:bodyPr wrap="square" lIns="121919" tIns="121919" rIns="121919" bIns="121919" numCol="1" anchor="ctr">
                <a:noAutofit/>
              </a:bodyPr>
              <a:lstStyle/>
              <a:p>
                <a:pPr defTabSz="1219200">
                  <a:defRPr b="0" sz="4800">
                    <a:solidFill>
                      <a:srgbClr val="FFFFFF"/>
                    </a:solidFill>
                  </a:defRPr>
                </a:pPr>
              </a:p>
            </p:txBody>
          </p:sp>
        </p:grpSp>
        <p:sp>
          <p:nvSpPr>
            <p:cNvPr id="168" name="Rectangle 8"/>
            <p:cNvSpPr txBox="1"/>
            <p:nvPr/>
          </p:nvSpPr>
          <p:spPr>
            <a:xfrm>
              <a:off x="6909718" y="4133575"/>
              <a:ext cx="1899391" cy="9577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defRPr sz="7600">
                  <a:solidFill>
                    <a:srgbClr val="006FA1"/>
                  </a:solidFill>
                  <a:latin typeface="Calibri"/>
                  <a:ea typeface="Calibri"/>
                  <a:cs typeface="Calibri"/>
                  <a:sym typeface="Calibri"/>
                </a:defRPr>
              </a:lvl1pPr>
            </a:lstStyle>
            <a:p>
              <a:pPr/>
              <a:r>
                <a:t>FCN</a:t>
              </a:r>
            </a:p>
          </p:txBody>
        </p:sp>
        <p:sp>
          <p:nvSpPr>
            <p:cNvPr id="169" name="TextBox 6"/>
            <p:cNvSpPr txBox="1"/>
            <p:nvPr/>
          </p:nvSpPr>
          <p:spPr>
            <a:xfrm rot="20392906">
              <a:off x="921686" y="937269"/>
              <a:ext cx="1723040" cy="700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defRPr sz="4000">
                  <a:solidFill>
                    <a:srgbClr val="006FA1"/>
                  </a:solidFill>
                  <a:latin typeface="Calibri"/>
                  <a:ea typeface="Calibri"/>
                  <a:cs typeface="Calibri"/>
                  <a:sym typeface="Calibri"/>
                </a:defRPr>
              </a:lvl1pPr>
            </a:lstStyle>
            <a:p>
              <a:pPr/>
              <a:r>
                <a:t>Input</a:t>
              </a:r>
            </a:p>
          </p:txBody>
        </p:sp>
        <p:sp>
          <p:nvSpPr>
            <p:cNvPr id="170" name="TextBox 22"/>
            <p:cNvSpPr txBox="1"/>
            <p:nvPr/>
          </p:nvSpPr>
          <p:spPr>
            <a:xfrm>
              <a:off x="11148124" y="736012"/>
              <a:ext cx="2097983" cy="4980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defRPr sz="3600">
                  <a:solidFill>
                    <a:srgbClr val="006FA1"/>
                  </a:solidFill>
                  <a:latin typeface="Calibri"/>
                  <a:ea typeface="Calibri"/>
                  <a:cs typeface="Calibri"/>
                  <a:sym typeface="Calibri"/>
                </a:defRPr>
              </a:lvl1pPr>
            </a:lstStyle>
            <a:p>
              <a:pPr/>
              <a:r>
                <a:t>Ground truth</a:t>
              </a:r>
            </a:p>
          </p:txBody>
        </p:sp>
        <p:grpSp>
          <p:nvGrpSpPr>
            <p:cNvPr id="174" name="Group"/>
            <p:cNvGrpSpPr/>
            <p:nvPr/>
          </p:nvGrpSpPr>
          <p:grpSpPr>
            <a:xfrm>
              <a:off x="11093509" y="0"/>
              <a:ext cx="5580390" cy="9808020"/>
              <a:chOff x="0" y="0"/>
              <a:chExt cx="5580389" cy="9808019"/>
            </a:xfrm>
          </p:grpSpPr>
          <p:pic>
            <p:nvPicPr>
              <p:cNvPr id="171" name="Image" descr="Image"/>
              <p:cNvPicPr>
                <a:picLocks noChangeAspect="1"/>
              </p:cNvPicPr>
              <p:nvPr/>
            </p:nvPicPr>
            <p:blipFill>
              <a:blip r:embed="rId5">
                <a:extLst/>
              </a:blip>
              <a:srcRect l="0" t="0" r="0" b="0"/>
              <a:stretch>
                <a:fillRect/>
              </a:stretch>
            </p:blipFill>
            <p:spPr>
              <a:xfrm>
                <a:off x="365938" y="863724"/>
                <a:ext cx="4373588" cy="8535022"/>
              </a:xfrm>
              <a:prstGeom prst="rect">
                <a:avLst/>
              </a:prstGeom>
              <a:ln w="12700" cap="flat">
                <a:noFill/>
                <a:miter lim="400000"/>
              </a:ln>
              <a:effectLst/>
            </p:spPr>
          </p:pic>
          <p:sp>
            <p:nvSpPr>
              <p:cNvPr id="172" name="Triangle"/>
              <p:cNvSpPr/>
              <p:nvPr/>
            </p:nvSpPr>
            <p:spPr>
              <a:xfrm rot="5780528">
                <a:off x="1433392" y="-1014616"/>
                <a:ext cx="2713606" cy="5313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FFFFFF"/>
                </a:solidFill>
                <a:prstDash val="solid"/>
                <a:round/>
              </a:ln>
              <a:effectLst/>
            </p:spPr>
            <p:txBody>
              <a:bodyPr wrap="square" lIns="121919" tIns="121919" rIns="121919" bIns="121919" numCol="1" anchor="ctr">
                <a:noAutofit/>
              </a:bodyPr>
              <a:lstStyle/>
              <a:p>
                <a:pPr defTabSz="1219200">
                  <a:defRPr b="0" sz="4800">
                    <a:solidFill>
                      <a:srgbClr val="FFFFFF"/>
                    </a:solidFill>
                  </a:defRPr>
                </a:pPr>
              </a:p>
            </p:txBody>
          </p:sp>
          <p:sp>
            <p:nvSpPr>
              <p:cNvPr id="173" name="Triangle"/>
              <p:cNvSpPr/>
              <p:nvPr/>
            </p:nvSpPr>
            <p:spPr>
              <a:xfrm rot="16407235">
                <a:off x="1988128" y="6350818"/>
                <a:ext cx="1877391" cy="4754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25400" cap="flat">
                <a:solidFill>
                  <a:srgbClr val="FFFFFF"/>
                </a:solidFill>
                <a:prstDash val="solid"/>
                <a:round/>
              </a:ln>
              <a:effectLst/>
            </p:spPr>
            <p:txBody>
              <a:bodyPr wrap="square" lIns="121919" tIns="121919" rIns="121919" bIns="121919" numCol="1" anchor="ctr">
                <a:noAutofit/>
              </a:bodyPr>
              <a:lstStyle/>
              <a:p>
                <a:pPr defTabSz="1219200">
                  <a:defRPr b="0" sz="4800">
                    <a:solidFill>
                      <a:srgbClr val="FFFFFF"/>
                    </a:solidFill>
                  </a:defRPr>
                </a:pPr>
              </a:p>
            </p:txBody>
          </p:sp>
        </p:grpSp>
        <p:sp>
          <p:nvSpPr>
            <p:cNvPr id="175" name="TextBox 6"/>
            <p:cNvSpPr txBox="1"/>
            <p:nvPr/>
          </p:nvSpPr>
          <p:spPr>
            <a:xfrm rot="20280736">
              <a:off x="11851275" y="968949"/>
              <a:ext cx="3465780" cy="744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l" defTabSz="1828800">
                <a:defRPr sz="4000">
                  <a:solidFill>
                    <a:srgbClr val="006FA1"/>
                  </a:solidFill>
                  <a:latin typeface="Calibri"/>
                  <a:ea typeface="Calibri"/>
                  <a:cs typeface="Calibri"/>
                  <a:sym typeface="Calibri"/>
                </a:defRPr>
              </a:lvl1pPr>
            </a:lstStyle>
            <a:p>
              <a:pPr/>
              <a:r>
                <a:t>Ground truth</a:t>
              </a:r>
            </a:p>
          </p:txBody>
        </p:sp>
      </p:grpSp>
      <p:sp>
        <p:nvSpPr>
          <p:cNvPr id="177" name="Renton et al. 2017…"/>
          <p:cNvSpPr txBox="1"/>
          <p:nvPr/>
        </p:nvSpPr>
        <p:spPr>
          <a:xfrm>
            <a:off x="948437" y="10209174"/>
            <a:ext cx="4973765" cy="322023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10000"/>
              </a:lnSpc>
              <a:spcBef>
                <a:spcPts val="500"/>
              </a:spcBef>
              <a:defRPr b="0" sz="4500"/>
            </a:pPr>
            <a:r>
              <a:t>Renton et al. 2017</a:t>
            </a:r>
          </a:p>
          <a:p>
            <a:pPr algn="l">
              <a:lnSpc>
                <a:spcPct val="110000"/>
              </a:lnSpc>
              <a:spcBef>
                <a:spcPts val="500"/>
              </a:spcBef>
              <a:defRPr b="0" sz="4500"/>
            </a:pPr>
            <a:r>
              <a:t>Kurar et al. 2018</a:t>
            </a:r>
          </a:p>
          <a:p>
            <a:pPr algn="l">
              <a:lnSpc>
                <a:spcPct val="110000"/>
              </a:lnSpc>
              <a:spcBef>
                <a:spcPts val="500"/>
              </a:spcBef>
              <a:defRPr b="0" sz="4500"/>
            </a:pPr>
            <a:r>
              <a:t>Gruning et al. 2019</a:t>
            </a:r>
          </a:p>
          <a:p>
            <a:pPr algn="l">
              <a:lnSpc>
                <a:spcPct val="110000"/>
              </a:lnSpc>
              <a:spcBef>
                <a:spcPts val="500"/>
              </a:spcBef>
              <a:defRPr b="0" sz="4500"/>
            </a:pPr>
            <a:r>
              <a:t>Kurar et al. 2021</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Image" descr="Image"/>
          <p:cNvPicPr>
            <a:picLocks noChangeAspect="1"/>
          </p:cNvPicPr>
          <p:nvPr/>
        </p:nvPicPr>
        <p:blipFill>
          <a:blip r:embed="rId3">
            <a:extLst/>
          </a:blip>
          <a:stretch>
            <a:fillRect/>
          </a:stretch>
        </p:blipFill>
        <p:spPr>
          <a:xfrm>
            <a:off x="13159282" y="3564093"/>
            <a:ext cx="1524001" cy="1524001"/>
          </a:xfrm>
          <a:prstGeom prst="rect">
            <a:avLst/>
          </a:prstGeom>
          <a:ln w="38100">
            <a:solidFill>
              <a:schemeClr val="accent5">
                <a:hueOff val="-82419"/>
                <a:satOff val="-9513"/>
                <a:lumOff val="-16343"/>
              </a:schemeClr>
            </a:solidFill>
          </a:ln>
        </p:spPr>
      </p:pic>
      <p:pic>
        <p:nvPicPr>
          <p:cNvPr id="182" name="Image" descr="Image"/>
          <p:cNvPicPr>
            <a:picLocks noChangeAspect="1"/>
          </p:cNvPicPr>
          <p:nvPr/>
        </p:nvPicPr>
        <p:blipFill>
          <a:blip r:embed="rId4">
            <a:extLst/>
          </a:blip>
          <a:stretch>
            <a:fillRect/>
          </a:stretch>
        </p:blipFill>
        <p:spPr>
          <a:xfrm>
            <a:off x="13161798" y="1889154"/>
            <a:ext cx="1524001" cy="1524001"/>
          </a:xfrm>
          <a:prstGeom prst="rect">
            <a:avLst/>
          </a:prstGeom>
          <a:ln w="38100">
            <a:solidFill>
              <a:schemeClr val="accent5">
                <a:hueOff val="-82419"/>
                <a:satOff val="-9513"/>
                <a:lumOff val="-16343"/>
              </a:schemeClr>
            </a:solidFill>
          </a:ln>
        </p:spPr>
      </p:pic>
      <p:pic>
        <p:nvPicPr>
          <p:cNvPr id="183" name="7_diff_p1.png" descr="7_diff_p1.png"/>
          <p:cNvPicPr>
            <a:picLocks noChangeAspect="1"/>
          </p:cNvPicPr>
          <p:nvPr/>
        </p:nvPicPr>
        <p:blipFill>
          <a:blip r:embed="rId5">
            <a:extLst/>
          </a:blip>
          <a:stretch>
            <a:fillRect/>
          </a:stretch>
        </p:blipFill>
        <p:spPr>
          <a:xfrm>
            <a:off x="2807210" y="3519106"/>
            <a:ext cx="1524001" cy="1524001"/>
          </a:xfrm>
          <a:prstGeom prst="rect">
            <a:avLst/>
          </a:prstGeom>
          <a:ln w="38100">
            <a:solidFill>
              <a:schemeClr val="accent3">
                <a:hueOff val="362282"/>
                <a:satOff val="31803"/>
                <a:lumOff val="-18242"/>
              </a:schemeClr>
            </a:solidFill>
          </a:ln>
        </p:spPr>
      </p:pic>
      <p:pic>
        <p:nvPicPr>
          <p:cNvPr id="184" name="2_diff_p1.png" descr="2_diff_p1.png"/>
          <p:cNvPicPr>
            <a:picLocks noChangeAspect="1"/>
          </p:cNvPicPr>
          <p:nvPr/>
        </p:nvPicPr>
        <p:blipFill>
          <a:blip r:embed="rId6">
            <a:extLst/>
          </a:blip>
          <a:stretch>
            <a:fillRect/>
          </a:stretch>
        </p:blipFill>
        <p:spPr>
          <a:xfrm>
            <a:off x="2804694" y="1849883"/>
            <a:ext cx="1524001" cy="1524001"/>
          </a:xfrm>
          <a:prstGeom prst="rect">
            <a:avLst/>
          </a:prstGeom>
          <a:ln w="38100">
            <a:solidFill>
              <a:schemeClr val="accent3">
                <a:hueOff val="362282"/>
                <a:satOff val="31803"/>
                <a:lumOff val="-18242"/>
              </a:schemeClr>
            </a:solidFill>
          </a:ln>
        </p:spPr>
      </p:pic>
      <p:sp>
        <p:nvSpPr>
          <p:cNvPr id="185" name="Rectangle 9"/>
          <p:cNvSpPr txBox="1"/>
          <p:nvPr/>
        </p:nvSpPr>
        <p:spPr>
          <a:xfrm>
            <a:off x="7799627" y="2947737"/>
            <a:ext cx="3411069" cy="728419"/>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3600"/>
            </a:lvl1pPr>
          </a:lstStyle>
          <a:p>
            <a:pPr/>
            <a:r>
              <a:t>Similar pattern</a:t>
            </a:r>
          </a:p>
        </p:txBody>
      </p:sp>
      <p:sp>
        <p:nvSpPr>
          <p:cNvPr id="186" name="Rectangle 9"/>
          <p:cNvSpPr txBox="1"/>
          <p:nvPr/>
        </p:nvSpPr>
        <p:spPr>
          <a:xfrm>
            <a:off x="18199433" y="2972071"/>
            <a:ext cx="3785515" cy="728419"/>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3600"/>
            </a:lvl1pPr>
          </a:lstStyle>
          <a:p>
            <a:pPr/>
            <a:r>
              <a:t>Different pattern</a:t>
            </a:r>
          </a:p>
        </p:txBody>
      </p:sp>
      <p:sp>
        <p:nvSpPr>
          <p:cNvPr id="187" name="Rectangle 9"/>
          <p:cNvSpPr txBox="1"/>
          <p:nvPr/>
        </p:nvSpPr>
        <p:spPr>
          <a:xfrm>
            <a:off x="3790591" y="7614506"/>
            <a:ext cx="1437133" cy="790445"/>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4000">
                <a:solidFill>
                  <a:schemeClr val="accent1">
                    <a:lumOff val="-13575"/>
                  </a:schemeClr>
                </a:solidFill>
              </a:defRPr>
            </a:lvl1pPr>
          </a:lstStyle>
          <a:p>
            <a:pPr/>
            <a:r>
              <a:t>Input</a:t>
            </a:r>
          </a:p>
        </p:txBody>
      </p:sp>
      <p:sp>
        <p:nvSpPr>
          <p:cNvPr id="188" name="Rectangle 9"/>
          <p:cNvSpPr txBox="1"/>
          <p:nvPr/>
        </p:nvSpPr>
        <p:spPr>
          <a:xfrm>
            <a:off x="9196543" y="7641610"/>
            <a:ext cx="6103113" cy="790445"/>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4000">
                <a:solidFill>
                  <a:schemeClr val="accent1">
                    <a:lumOff val="-13575"/>
                  </a:schemeClr>
                </a:solidFill>
              </a:defRPr>
            </a:lvl1pPr>
          </a:lstStyle>
          <a:p>
            <a:pPr/>
            <a:r>
              <a:t>Unsupervised prediction</a:t>
            </a:r>
          </a:p>
        </p:txBody>
      </p:sp>
      <p:pic>
        <p:nvPicPr>
          <p:cNvPr id="189" name="input.png" descr="input.png"/>
          <p:cNvPicPr>
            <a:picLocks noChangeAspect="1"/>
          </p:cNvPicPr>
          <p:nvPr/>
        </p:nvPicPr>
        <p:blipFill>
          <a:blip r:embed="rId7">
            <a:extLst/>
          </a:blip>
          <a:stretch>
            <a:fillRect/>
          </a:stretch>
        </p:blipFill>
        <p:spPr>
          <a:xfrm>
            <a:off x="2521602" y="8367879"/>
            <a:ext cx="3811907" cy="5080001"/>
          </a:xfrm>
          <a:prstGeom prst="rect">
            <a:avLst/>
          </a:prstGeom>
          <a:ln w="12700">
            <a:solidFill>
              <a:srgbClr val="006FA1"/>
            </a:solidFill>
          </a:ln>
        </p:spPr>
      </p:pic>
      <p:pic>
        <p:nvPicPr>
          <p:cNvPr id="190" name="rgb.png" descr="rgb.png"/>
          <p:cNvPicPr>
            <a:picLocks noChangeAspect="1"/>
          </p:cNvPicPr>
          <p:nvPr/>
        </p:nvPicPr>
        <p:blipFill>
          <a:blip r:embed="rId8">
            <a:extLst/>
          </a:blip>
          <a:stretch>
            <a:fillRect/>
          </a:stretch>
        </p:blipFill>
        <p:spPr>
          <a:xfrm>
            <a:off x="10234114" y="8356031"/>
            <a:ext cx="3811907" cy="5080001"/>
          </a:xfrm>
          <a:prstGeom prst="rect">
            <a:avLst/>
          </a:prstGeom>
          <a:ln w="12700">
            <a:solidFill>
              <a:srgbClr val="006FA1"/>
            </a:solidFill>
          </a:ln>
        </p:spPr>
      </p:pic>
      <p:sp>
        <p:nvSpPr>
          <p:cNvPr id="191" name="Rectangle 9"/>
          <p:cNvSpPr txBox="1"/>
          <p:nvPr/>
        </p:nvSpPr>
        <p:spPr>
          <a:xfrm>
            <a:off x="7393515" y="9620214"/>
            <a:ext cx="1522490" cy="889467"/>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4700"/>
            </a:lvl1pPr>
          </a:lstStyle>
          <a:p>
            <a:pPr/>
            <a:r>
              <a:t>CNN</a:t>
            </a:r>
          </a:p>
        </p:txBody>
      </p:sp>
      <p:pic>
        <p:nvPicPr>
          <p:cNvPr id="192" name="label.png" descr="label.png"/>
          <p:cNvPicPr>
            <a:picLocks noChangeAspect="1"/>
          </p:cNvPicPr>
          <p:nvPr/>
        </p:nvPicPr>
        <p:blipFill>
          <a:blip r:embed="rId9">
            <a:extLst/>
          </a:blip>
          <a:stretch>
            <a:fillRect/>
          </a:stretch>
        </p:blipFill>
        <p:spPr>
          <a:xfrm>
            <a:off x="17867016" y="8383988"/>
            <a:ext cx="3811907" cy="5080001"/>
          </a:xfrm>
          <a:prstGeom prst="rect">
            <a:avLst/>
          </a:prstGeom>
          <a:ln w="12700">
            <a:solidFill>
              <a:srgbClr val="006FA1"/>
            </a:solidFill>
          </a:ln>
        </p:spPr>
      </p:pic>
      <p:sp>
        <p:nvSpPr>
          <p:cNvPr id="193" name="Rectangle 9"/>
          <p:cNvSpPr txBox="1"/>
          <p:nvPr/>
        </p:nvSpPr>
        <p:spPr>
          <a:xfrm>
            <a:off x="15347326" y="9669310"/>
            <a:ext cx="1123761" cy="889467"/>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4700"/>
            </a:lvl1pPr>
          </a:lstStyle>
          <a:p>
            <a:pPr/>
            <a:r>
              <a:t>EM</a:t>
            </a:r>
          </a:p>
        </p:txBody>
      </p:sp>
      <p:pic>
        <p:nvPicPr>
          <p:cNvPr id="194" name="Image" descr="Image"/>
          <p:cNvPicPr>
            <a:picLocks noChangeAspect="1"/>
          </p:cNvPicPr>
          <p:nvPr/>
        </p:nvPicPr>
        <p:blipFill>
          <a:blip r:embed="rId10">
            <a:extLst/>
          </a:blip>
          <a:stretch>
            <a:fillRect/>
          </a:stretch>
        </p:blipFill>
        <p:spPr>
          <a:xfrm>
            <a:off x="4546430" y="2157459"/>
            <a:ext cx="2770723" cy="2530699"/>
          </a:xfrm>
          <a:prstGeom prst="rect">
            <a:avLst/>
          </a:prstGeom>
          <a:ln w="12700">
            <a:miter lim="400000"/>
          </a:ln>
        </p:spPr>
      </p:pic>
      <p:sp>
        <p:nvSpPr>
          <p:cNvPr id="195" name="Rectangle 9"/>
          <p:cNvSpPr txBox="1"/>
          <p:nvPr/>
        </p:nvSpPr>
        <p:spPr>
          <a:xfrm>
            <a:off x="5200385" y="1379263"/>
            <a:ext cx="1522489" cy="889467"/>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4700"/>
            </a:lvl1pPr>
          </a:lstStyle>
          <a:p>
            <a:pPr/>
            <a:r>
              <a:t>CNN</a:t>
            </a:r>
          </a:p>
        </p:txBody>
      </p:sp>
      <p:pic>
        <p:nvPicPr>
          <p:cNvPr id="196" name="Image" descr="Image"/>
          <p:cNvPicPr>
            <a:picLocks noChangeAspect="1"/>
          </p:cNvPicPr>
          <p:nvPr/>
        </p:nvPicPr>
        <p:blipFill>
          <a:blip r:embed="rId11">
            <a:extLst/>
          </a:blip>
          <a:srcRect l="26198" t="9463" r="22591" b="9292"/>
          <a:stretch>
            <a:fillRect/>
          </a:stretch>
        </p:blipFill>
        <p:spPr>
          <a:xfrm>
            <a:off x="7360161" y="3042989"/>
            <a:ext cx="365683" cy="580162"/>
          </a:xfrm>
          <a:prstGeom prst="rect">
            <a:avLst/>
          </a:prstGeom>
          <a:ln w="12700">
            <a:miter lim="400000"/>
          </a:ln>
        </p:spPr>
      </p:pic>
      <p:sp>
        <p:nvSpPr>
          <p:cNvPr id="197" name="Rectangle 9"/>
          <p:cNvSpPr txBox="1"/>
          <p:nvPr/>
        </p:nvSpPr>
        <p:spPr>
          <a:xfrm>
            <a:off x="17028332" y="7640758"/>
            <a:ext cx="5649977" cy="790445"/>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4000">
                <a:solidFill>
                  <a:schemeClr val="accent1">
                    <a:lumOff val="-13575"/>
                  </a:schemeClr>
                </a:solidFill>
              </a:defRPr>
            </a:lvl1pPr>
          </a:lstStyle>
          <a:p>
            <a:pPr/>
            <a:r>
              <a:t>Text line segmentation</a:t>
            </a:r>
          </a:p>
        </p:txBody>
      </p:sp>
      <p:pic>
        <p:nvPicPr>
          <p:cNvPr id="198" name="Image" descr="Image"/>
          <p:cNvPicPr>
            <a:picLocks noChangeAspect="1"/>
          </p:cNvPicPr>
          <p:nvPr/>
        </p:nvPicPr>
        <p:blipFill>
          <a:blip r:embed="rId10">
            <a:extLst/>
          </a:blip>
          <a:stretch>
            <a:fillRect/>
          </a:stretch>
        </p:blipFill>
        <p:spPr>
          <a:xfrm>
            <a:off x="14910906" y="2140277"/>
            <a:ext cx="2770724" cy="2530699"/>
          </a:xfrm>
          <a:prstGeom prst="rect">
            <a:avLst/>
          </a:prstGeom>
          <a:ln w="12700">
            <a:miter lim="400000"/>
          </a:ln>
        </p:spPr>
      </p:pic>
      <p:sp>
        <p:nvSpPr>
          <p:cNvPr id="199" name="Rectangle 9"/>
          <p:cNvSpPr txBox="1"/>
          <p:nvPr/>
        </p:nvSpPr>
        <p:spPr>
          <a:xfrm>
            <a:off x="15486957" y="1362081"/>
            <a:ext cx="1522489" cy="889467"/>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4700"/>
            </a:lvl1pPr>
          </a:lstStyle>
          <a:p>
            <a:pPr/>
            <a:r>
              <a:t>CNN</a:t>
            </a:r>
          </a:p>
        </p:txBody>
      </p:sp>
      <p:sp>
        <p:nvSpPr>
          <p:cNvPr id="200" name="A document patch and its neighbour contain the same text line pattern"/>
          <p:cNvSpPr txBox="1"/>
          <p:nvPr/>
        </p:nvSpPr>
        <p:spPr>
          <a:xfrm>
            <a:off x="2789523" y="5081041"/>
            <a:ext cx="8022753" cy="1222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17999"/>
              </a:lnSpc>
              <a:defRPr b="0" sz="3500"/>
            </a:lvl1pPr>
          </a:lstStyle>
          <a:p>
            <a:pPr/>
            <a:r>
              <a:t>A document patch and its neighbour contain the same text line pattern</a:t>
            </a:r>
          </a:p>
        </p:txBody>
      </p:sp>
      <p:sp>
        <p:nvSpPr>
          <p:cNvPr id="201" name="A document patch and its 90 degree rotated neighbour contain different text line pattern"/>
          <p:cNvSpPr txBox="1"/>
          <p:nvPr/>
        </p:nvSpPr>
        <p:spPr>
          <a:xfrm>
            <a:off x="13160018" y="5145830"/>
            <a:ext cx="8988701" cy="1222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17999"/>
              </a:lnSpc>
              <a:defRPr b="0" sz="3500"/>
            </a:lvl1pPr>
          </a:lstStyle>
          <a:p>
            <a:pPr/>
            <a:r>
              <a:t>A document patch and its 90 degree rotated neighbour contain different text line pattern</a:t>
            </a:r>
          </a:p>
        </p:txBody>
      </p:sp>
      <p:sp>
        <p:nvSpPr>
          <p:cNvPr id="202" name="Clustering the learned features lead to blob lines"/>
          <p:cNvSpPr txBox="1"/>
          <p:nvPr/>
        </p:nvSpPr>
        <p:spPr>
          <a:xfrm>
            <a:off x="6431959" y="11116889"/>
            <a:ext cx="3699420" cy="1834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17999"/>
              </a:lnSpc>
              <a:defRPr b="0" sz="3500"/>
            </a:lvl1pPr>
          </a:lstStyle>
          <a:p>
            <a:pPr/>
            <a:r>
              <a:t>Clustering the learned features lead to blob lines</a:t>
            </a:r>
          </a:p>
        </p:txBody>
      </p:sp>
      <p:sp>
        <p:nvSpPr>
          <p:cNvPr id="203" name="Line"/>
          <p:cNvSpPr/>
          <p:nvPr/>
        </p:nvSpPr>
        <p:spPr>
          <a:xfrm>
            <a:off x="7244851" y="10608964"/>
            <a:ext cx="2104369" cy="1"/>
          </a:xfrm>
          <a:prstGeom prst="line">
            <a:avLst/>
          </a:prstGeom>
          <a:ln w="114300">
            <a:solidFill>
              <a:srgbClr val="000000"/>
            </a:solidFill>
            <a:miter lim="400000"/>
            <a:tailEnd type="triangle"/>
          </a:ln>
        </p:spPr>
        <p:txBody>
          <a:bodyPr lIns="50800" tIns="50800" rIns="50800" bIns="50800" anchor="ctr"/>
          <a:lstStyle/>
          <a:p>
            <a:pPr/>
          </a:p>
        </p:txBody>
      </p:sp>
      <p:sp>
        <p:nvSpPr>
          <p:cNvPr id="204" name="Line"/>
          <p:cNvSpPr/>
          <p:nvPr/>
        </p:nvSpPr>
        <p:spPr>
          <a:xfrm>
            <a:off x="14986649" y="10652742"/>
            <a:ext cx="2104369" cy="1"/>
          </a:xfrm>
          <a:prstGeom prst="line">
            <a:avLst/>
          </a:prstGeom>
          <a:ln w="114300">
            <a:solidFill>
              <a:srgbClr val="000000"/>
            </a:solidFill>
            <a:miter lim="400000"/>
            <a:tailEnd type="triangle"/>
          </a:ln>
        </p:spPr>
        <p:txBody>
          <a:bodyPr lIns="50800" tIns="50800" rIns="50800" bIns="50800" anchor="ctr"/>
          <a:lstStyle/>
          <a:p>
            <a:pPr/>
          </a:p>
        </p:txBody>
      </p:sp>
      <p:sp>
        <p:nvSpPr>
          <p:cNvPr id="205" name="Blob lines guide energy function to segment text lines"/>
          <p:cNvSpPr txBox="1"/>
          <p:nvPr/>
        </p:nvSpPr>
        <p:spPr>
          <a:xfrm>
            <a:off x="14222807" y="11062628"/>
            <a:ext cx="3608761" cy="24464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ct val="117999"/>
              </a:lnSpc>
              <a:defRPr b="0" sz="3500"/>
            </a:lvl1pPr>
          </a:lstStyle>
          <a:p>
            <a:pPr/>
            <a:r>
              <a:t>Blob lines guide energy function to segment text lines</a:t>
            </a:r>
          </a:p>
        </p:txBody>
      </p:sp>
      <p:pic>
        <p:nvPicPr>
          <p:cNvPr id="206" name="Image" descr="Image"/>
          <p:cNvPicPr>
            <a:picLocks noChangeAspect="1"/>
          </p:cNvPicPr>
          <p:nvPr/>
        </p:nvPicPr>
        <p:blipFill>
          <a:blip r:embed="rId11">
            <a:extLst/>
          </a:blip>
          <a:srcRect l="26198" t="9463" r="22591" b="9292"/>
          <a:stretch>
            <a:fillRect/>
          </a:stretch>
        </p:blipFill>
        <p:spPr>
          <a:xfrm>
            <a:off x="17791053" y="3064573"/>
            <a:ext cx="365683" cy="580162"/>
          </a:xfrm>
          <a:prstGeom prst="rect">
            <a:avLst/>
          </a:prstGeom>
          <a:ln w="12700">
            <a:miter lim="400000"/>
          </a:ln>
        </p:spPr>
      </p:pic>
      <p:sp>
        <p:nvSpPr>
          <p:cNvPr id="207" name="Title 1"/>
          <p:cNvSpPr txBox="1"/>
          <p:nvPr>
            <p:ph type="title" idx="4294967295"/>
          </p:nvPr>
        </p:nvSpPr>
        <p:spPr>
          <a:xfrm>
            <a:off x="9607095" y="6580"/>
            <a:ext cx="5169810" cy="1441203"/>
          </a:xfrm>
          <a:prstGeom prst="rect">
            <a:avLst/>
          </a:prstGeom>
        </p:spPr>
        <p:txBody>
          <a:bodyPr anchor="b"/>
          <a:lstStyle/>
          <a:p>
            <a:pPr/>
            <a:r>
              <a:t>Method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itle 1"/>
          <p:cNvSpPr txBox="1"/>
          <p:nvPr>
            <p:ph type="title"/>
          </p:nvPr>
        </p:nvSpPr>
        <p:spPr>
          <a:xfrm>
            <a:off x="-5084852" y="44786"/>
            <a:ext cx="23639533" cy="1441203"/>
          </a:xfrm>
          <a:prstGeom prst="rect">
            <a:avLst/>
          </a:prstGeom>
        </p:spPr>
        <p:txBody>
          <a:bodyPr lIns="50800" tIns="50800" rIns="50800" bIns="50800"/>
          <a:lstStyle>
            <a:lvl1pPr>
              <a:defRPr sz="7800">
                <a:latin typeface="+mn-lt"/>
                <a:ea typeface="+mn-ea"/>
                <a:cs typeface="+mn-cs"/>
                <a:sym typeface="Helvetica Neue Medium"/>
              </a:defRPr>
            </a:lvl1pPr>
          </a:lstStyle>
          <a:p>
            <a:pPr/>
            <a:r>
              <a:t>Arabic dataset</a:t>
            </a:r>
          </a:p>
        </p:txBody>
      </p:sp>
      <p:pic>
        <p:nvPicPr>
          <p:cNvPr id="212" name="book1_page11.png" descr="book1_page11.png"/>
          <p:cNvPicPr>
            <a:picLocks noChangeAspect="0"/>
          </p:cNvPicPr>
          <p:nvPr/>
        </p:nvPicPr>
        <p:blipFill>
          <a:blip r:embed="rId3">
            <a:extLst/>
          </a:blip>
          <a:stretch>
            <a:fillRect/>
          </a:stretch>
        </p:blipFill>
        <p:spPr>
          <a:xfrm>
            <a:off x="18711202" y="126444"/>
            <a:ext cx="4953001" cy="6604001"/>
          </a:xfrm>
          <a:prstGeom prst="rect">
            <a:avLst/>
          </a:prstGeom>
          <a:ln w="12700">
            <a:solidFill>
              <a:srgbClr val="5E5E5E"/>
            </a:solidFill>
            <a:miter lim="400000"/>
          </a:ln>
        </p:spPr>
      </p:pic>
      <p:pic>
        <p:nvPicPr>
          <p:cNvPr id="213" name="moc_train_1.png" descr="moc_train_1.png"/>
          <p:cNvPicPr>
            <a:picLocks noChangeAspect="0"/>
          </p:cNvPicPr>
          <p:nvPr/>
        </p:nvPicPr>
        <p:blipFill>
          <a:blip r:embed="rId4">
            <a:extLst/>
          </a:blip>
          <a:stretch>
            <a:fillRect/>
          </a:stretch>
        </p:blipFill>
        <p:spPr>
          <a:xfrm>
            <a:off x="13451524" y="6931910"/>
            <a:ext cx="4953001" cy="6604001"/>
          </a:xfrm>
          <a:prstGeom prst="rect">
            <a:avLst/>
          </a:prstGeom>
          <a:ln w="12700">
            <a:solidFill>
              <a:srgbClr val="5E5E5E"/>
            </a:solidFill>
            <a:miter lim="400000"/>
          </a:ln>
        </p:spPr>
      </p:pic>
      <p:pic>
        <p:nvPicPr>
          <p:cNvPr id="214" name="moc_train_15.png" descr="moc_train_15.png"/>
          <p:cNvPicPr>
            <a:picLocks noChangeAspect="0"/>
          </p:cNvPicPr>
          <p:nvPr/>
        </p:nvPicPr>
        <p:blipFill>
          <a:blip r:embed="rId5">
            <a:extLst/>
          </a:blip>
          <a:stretch>
            <a:fillRect/>
          </a:stretch>
        </p:blipFill>
        <p:spPr>
          <a:xfrm>
            <a:off x="18711202" y="6931910"/>
            <a:ext cx="4953001" cy="6604001"/>
          </a:xfrm>
          <a:prstGeom prst="rect">
            <a:avLst/>
          </a:prstGeom>
          <a:ln w="12700">
            <a:solidFill>
              <a:srgbClr val="5E5E5E"/>
            </a:solidFill>
            <a:miter lim="400000"/>
          </a:ln>
        </p:spPr>
      </p:pic>
      <p:pic>
        <p:nvPicPr>
          <p:cNvPr id="215" name="moc_train_20.png" descr="moc_train_20.png"/>
          <p:cNvPicPr>
            <a:picLocks noChangeAspect="0"/>
          </p:cNvPicPr>
          <p:nvPr/>
        </p:nvPicPr>
        <p:blipFill>
          <a:blip r:embed="rId6">
            <a:extLst/>
          </a:blip>
          <a:stretch>
            <a:fillRect/>
          </a:stretch>
        </p:blipFill>
        <p:spPr>
          <a:xfrm>
            <a:off x="13451524" y="126444"/>
            <a:ext cx="4953001" cy="6604001"/>
          </a:xfrm>
          <a:prstGeom prst="rect">
            <a:avLst/>
          </a:prstGeom>
          <a:ln w="12700">
            <a:solidFill>
              <a:srgbClr val="5E5E5E"/>
            </a:solidFill>
            <a:miter lim="400000"/>
          </a:ln>
        </p:spPr>
      </p:pic>
      <p:pic>
        <p:nvPicPr>
          <p:cNvPr id="216" name="Image" descr="Image"/>
          <p:cNvPicPr>
            <a:picLocks noChangeAspect="1"/>
          </p:cNvPicPr>
          <p:nvPr/>
        </p:nvPicPr>
        <p:blipFill>
          <a:blip r:embed="rId7">
            <a:extLst/>
          </a:blip>
          <a:stretch>
            <a:fillRect/>
          </a:stretch>
        </p:blipFill>
        <p:spPr>
          <a:xfrm>
            <a:off x="1240477" y="3238925"/>
            <a:ext cx="11222442" cy="629551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itle 1"/>
          <p:cNvSpPr txBox="1"/>
          <p:nvPr>
            <p:ph type="title"/>
          </p:nvPr>
        </p:nvSpPr>
        <p:spPr>
          <a:xfrm>
            <a:off x="-5084852" y="44786"/>
            <a:ext cx="23639533" cy="1441203"/>
          </a:xfrm>
          <a:prstGeom prst="rect">
            <a:avLst/>
          </a:prstGeom>
        </p:spPr>
        <p:txBody>
          <a:bodyPr lIns="50800" tIns="50800" rIns="50800" bIns="50800"/>
          <a:lstStyle>
            <a:lvl1pPr>
              <a:defRPr sz="7800">
                <a:latin typeface="+mn-lt"/>
                <a:ea typeface="+mn-ea"/>
                <a:cs typeface="+mn-cs"/>
                <a:sym typeface="Helvetica Neue Medium"/>
              </a:defRPr>
            </a:lvl1pPr>
          </a:lstStyle>
          <a:p>
            <a:pPr/>
            <a:r>
              <a:t>Latin dataset</a:t>
            </a:r>
          </a:p>
        </p:txBody>
      </p:sp>
      <p:pic>
        <p:nvPicPr>
          <p:cNvPr id="221" name="e-codices_fmb-cb-0055_0019r_max.png" descr="e-codices_fmb-cb-0055_0019r_max.png"/>
          <p:cNvPicPr>
            <a:picLocks noChangeAspect="0"/>
          </p:cNvPicPr>
          <p:nvPr/>
        </p:nvPicPr>
        <p:blipFill>
          <a:blip r:embed="rId3">
            <a:extLst/>
          </a:blip>
          <a:stretch>
            <a:fillRect/>
          </a:stretch>
        </p:blipFill>
        <p:spPr>
          <a:xfrm>
            <a:off x="13549585" y="6965897"/>
            <a:ext cx="4953001" cy="6604001"/>
          </a:xfrm>
          <a:prstGeom prst="rect">
            <a:avLst/>
          </a:prstGeom>
          <a:ln w="12700">
            <a:solidFill>
              <a:srgbClr val="5E5E5E"/>
            </a:solidFill>
            <a:miter lim="400000"/>
          </a:ln>
        </p:spPr>
      </p:pic>
      <p:pic>
        <p:nvPicPr>
          <p:cNvPr id="222" name="e-codices_fmb-cb-0055_0032r_max.png" descr="e-codices_fmb-cb-0055_0032r_max.png"/>
          <p:cNvPicPr>
            <a:picLocks noChangeAspect="0"/>
          </p:cNvPicPr>
          <p:nvPr/>
        </p:nvPicPr>
        <p:blipFill>
          <a:blip r:embed="rId4">
            <a:extLst/>
          </a:blip>
          <a:stretch>
            <a:fillRect/>
          </a:stretch>
        </p:blipFill>
        <p:spPr>
          <a:xfrm>
            <a:off x="18848482" y="6965897"/>
            <a:ext cx="4953001" cy="6604001"/>
          </a:xfrm>
          <a:prstGeom prst="rect">
            <a:avLst/>
          </a:prstGeom>
          <a:ln w="12700">
            <a:solidFill>
              <a:srgbClr val="5E5E5E"/>
            </a:solidFill>
            <a:miter lim="400000"/>
          </a:ln>
        </p:spPr>
      </p:pic>
      <p:pic>
        <p:nvPicPr>
          <p:cNvPr id="223" name="e-codices_fmb-cb-0055_0032v_max.png" descr="e-codices_fmb-cb-0055_0032v_max.png"/>
          <p:cNvPicPr>
            <a:picLocks noChangeAspect="0"/>
          </p:cNvPicPr>
          <p:nvPr/>
        </p:nvPicPr>
        <p:blipFill>
          <a:blip r:embed="rId5">
            <a:extLst/>
          </a:blip>
          <a:stretch>
            <a:fillRect/>
          </a:stretch>
        </p:blipFill>
        <p:spPr>
          <a:xfrm>
            <a:off x="13564941" y="139381"/>
            <a:ext cx="4953001" cy="6604001"/>
          </a:xfrm>
          <a:prstGeom prst="rect">
            <a:avLst/>
          </a:prstGeom>
          <a:ln w="12700">
            <a:solidFill>
              <a:srgbClr val="5E5E5E"/>
            </a:solidFill>
            <a:miter lim="400000"/>
          </a:ln>
        </p:spPr>
      </p:pic>
      <p:pic>
        <p:nvPicPr>
          <p:cNvPr id="224" name="e-codices_fmb-cb-0055_0109r_max.png" descr="e-codices_fmb-cb-0055_0109r_max.png"/>
          <p:cNvPicPr>
            <a:picLocks noChangeAspect="0"/>
          </p:cNvPicPr>
          <p:nvPr/>
        </p:nvPicPr>
        <p:blipFill>
          <a:blip r:embed="rId6">
            <a:extLst/>
          </a:blip>
          <a:stretch>
            <a:fillRect/>
          </a:stretch>
        </p:blipFill>
        <p:spPr>
          <a:xfrm>
            <a:off x="18845804" y="139381"/>
            <a:ext cx="4953001" cy="6604001"/>
          </a:xfrm>
          <a:prstGeom prst="rect">
            <a:avLst/>
          </a:prstGeom>
          <a:ln w="12700">
            <a:solidFill>
              <a:srgbClr val="5E5E5E"/>
            </a:solidFill>
            <a:miter lim="400000"/>
          </a:ln>
        </p:spPr>
      </p:pic>
      <p:pic>
        <p:nvPicPr>
          <p:cNvPr id="225" name="Image" descr="Image"/>
          <p:cNvPicPr>
            <a:picLocks noChangeAspect="1"/>
          </p:cNvPicPr>
          <p:nvPr/>
        </p:nvPicPr>
        <p:blipFill>
          <a:blip r:embed="rId7">
            <a:extLst/>
          </a:blip>
          <a:stretch>
            <a:fillRect/>
          </a:stretch>
        </p:blipFill>
        <p:spPr>
          <a:xfrm>
            <a:off x="604719" y="3953888"/>
            <a:ext cx="12331761" cy="489406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itle 1"/>
          <p:cNvSpPr txBox="1"/>
          <p:nvPr>
            <p:ph type="title"/>
          </p:nvPr>
        </p:nvSpPr>
        <p:spPr>
          <a:xfrm>
            <a:off x="372233" y="0"/>
            <a:ext cx="23639534" cy="1441203"/>
          </a:xfrm>
          <a:prstGeom prst="rect">
            <a:avLst/>
          </a:prstGeom>
        </p:spPr>
        <p:txBody>
          <a:bodyPr lIns="50800" tIns="50800" rIns="50800" bIns="50800"/>
          <a:lstStyle>
            <a:lvl1pPr>
              <a:defRPr sz="7800">
                <a:latin typeface="+mn-lt"/>
                <a:ea typeface="+mn-ea"/>
                <a:cs typeface="+mn-cs"/>
                <a:sym typeface="Helvetica Neue Medium"/>
              </a:defRPr>
            </a:lvl1pPr>
          </a:lstStyle>
          <a:p>
            <a:pPr/>
            <a:r>
              <a:t>Failure cases</a:t>
            </a:r>
          </a:p>
        </p:txBody>
      </p:sp>
      <p:sp>
        <p:nvSpPr>
          <p:cNvPr id="230" name="Rectangle 9"/>
          <p:cNvSpPr txBox="1"/>
          <p:nvPr/>
        </p:nvSpPr>
        <p:spPr>
          <a:xfrm>
            <a:off x="14106245" y="2609503"/>
            <a:ext cx="6263133" cy="790446"/>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4000">
                <a:solidFill>
                  <a:schemeClr val="accent1">
                    <a:lumOff val="-13575"/>
                  </a:schemeClr>
                </a:solidFill>
              </a:defRPr>
            </a:lvl1pPr>
          </a:lstStyle>
          <a:p>
            <a:pPr/>
            <a:r>
              <a:t>Curved and skewed lines</a:t>
            </a:r>
          </a:p>
        </p:txBody>
      </p:sp>
      <p:sp>
        <p:nvSpPr>
          <p:cNvPr id="231" name="Rectangle 9"/>
          <p:cNvSpPr txBox="1"/>
          <p:nvPr/>
        </p:nvSpPr>
        <p:spPr>
          <a:xfrm>
            <a:off x="3179293" y="2571297"/>
            <a:ext cx="4182873" cy="790446"/>
          </a:xfrm>
          <a:prstGeom prst="rect">
            <a:avLst/>
          </a:prstGeom>
          <a:ln w="12700">
            <a:miter lim="400000"/>
          </a:ln>
          <a:extLst>
            <a:ext uri="{C572A759-6A51-4108-AA02-DFA0A04FC94B}">
              <ma14:wrappingTextBoxFlag xmlns:ma14="http://schemas.microsoft.com/office/mac/drawingml/2011/main" val="1"/>
            </a:ext>
          </a:extLst>
        </p:spPr>
        <p:txBody>
          <a:bodyPr wrap="none" lIns="91439" tIns="91439" rIns="91439" bIns="91439">
            <a:spAutoFit/>
          </a:bodyPr>
          <a:lstStyle>
            <a:lvl1pPr algn="l" defTabSz="1219200">
              <a:defRPr sz="4000">
                <a:solidFill>
                  <a:schemeClr val="accent1">
                    <a:lumOff val="-13575"/>
                  </a:schemeClr>
                </a:solidFill>
              </a:defRPr>
            </a:lvl1pPr>
          </a:lstStyle>
          <a:p>
            <a:pPr/>
            <a:r>
              <a:t>Fluctuating lines</a:t>
            </a:r>
          </a:p>
        </p:txBody>
      </p:sp>
      <p:pic>
        <p:nvPicPr>
          <p:cNvPr id="232" name="301.png" descr="301.png"/>
          <p:cNvPicPr>
            <a:picLocks noChangeAspect="0"/>
          </p:cNvPicPr>
          <p:nvPr/>
        </p:nvPicPr>
        <p:blipFill>
          <a:blip r:embed="rId3">
            <a:extLst/>
          </a:blip>
          <a:stretch>
            <a:fillRect/>
          </a:stretch>
        </p:blipFill>
        <p:spPr>
          <a:xfrm>
            <a:off x="170278" y="3610107"/>
            <a:ext cx="5080001" cy="5778501"/>
          </a:xfrm>
          <a:prstGeom prst="rect">
            <a:avLst/>
          </a:prstGeom>
          <a:ln w="12700">
            <a:solidFill>
              <a:srgbClr val="5E5E5E"/>
            </a:solidFill>
            <a:miter lim="400000"/>
          </a:ln>
        </p:spPr>
      </p:pic>
      <p:pic>
        <p:nvPicPr>
          <p:cNvPr id="233" name="302.png" descr="302.png"/>
          <p:cNvPicPr>
            <a:picLocks noChangeAspect="0"/>
          </p:cNvPicPr>
          <p:nvPr/>
        </p:nvPicPr>
        <p:blipFill>
          <a:blip r:embed="rId4">
            <a:extLst/>
          </a:blip>
          <a:stretch>
            <a:fillRect/>
          </a:stretch>
        </p:blipFill>
        <p:spPr>
          <a:xfrm>
            <a:off x="5419669" y="3610107"/>
            <a:ext cx="5080001" cy="5778501"/>
          </a:xfrm>
          <a:prstGeom prst="rect">
            <a:avLst/>
          </a:prstGeom>
          <a:ln w="12700">
            <a:solidFill>
              <a:srgbClr val="5E5E5E"/>
            </a:solidFill>
            <a:miter lim="400000"/>
          </a:ln>
        </p:spPr>
      </p:pic>
      <p:pic>
        <p:nvPicPr>
          <p:cNvPr id="234" name="moc_test_2.png" descr="moc_test_2.png"/>
          <p:cNvPicPr>
            <a:picLocks noChangeAspect="1"/>
          </p:cNvPicPr>
          <p:nvPr/>
        </p:nvPicPr>
        <p:blipFill>
          <a:blip r:embed="rId5">
            <a:extLst/>
          </a:blip>
          <a:stretch>
            <a:fillRect/>
          </a:stretch>
        </p:blipFill>
        <p:spPr>
          <a:xfrm>
            <a:off x="10715097" y="3603757"/>
            <a:ext cx="6350001" cy="8471699"/>
          </a:xfrm>
          <a:prstGeom prst="rect">
            <a:avLst/>
          </a:prstGeom>
          <a:ln w="12700">
            <a:miter lim="400000"/>
          </a:ln>
        </p:spPr>
      </p:pic>
      <p:pic>
        <p:nvPicPr>
          <p:cNvPr id="235" name="moc_test_10.png" descr="moc_test_10.png"/>
          <p:cNvPicPr>
            <a:picLocks noChangeAspect="1"/>
          </p:cNvPicPr>
          <p:nvPr/>
        </p:nvPicPr>
        <p:blipFill>
          <a:blip r:embed="rId6">
            <a:extLst/>
          </a:blip>
          <a:stretch>
            <a:fillRect/>
          </a:stretch>
        </p:blipFill>
        <p:spPr>
          <a:xfrm>
            <a:off x="17254047" y="3603757"/>
            <a:ext cx="6350001" cy="846070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itle 1"/>
          <p:cNvSpPr txBox="1"/>
          <p:nvPr>
            <p:ph type="title"/>
          </p:nvPr>
        </p:nvSpPr>
        <p:spPr>
          <a:xfrm>
            <a:off x="372233" y="0"/>
            <a:ext cx="23639534" cy="1441203"/>
          </a:xfrm>
          <a:prstGeom prst="rect">
            <a:avLst/>
          </a:prstGeom>
        </p:spPr>
        <p:txBody>
          <a:bodyPr lIns="50800" tIns="50800" rIns="50800" bIns="50800"/>
          <a:lstStyle>
            <a:lvl1pPr>
              <a:defRPr sz="7800">
                <a:latin typeface="+mn-lt"/>
                <a:ea typeface="+mn-ea"/>
                <a:cs typeface="+mn-cs"/>
                <a:sym typeface="Helvetica Neue Medium"/>
              </a:defRPr>
            </a:lvl1pPr>
          </a:lstStyle>
          <a:p>
            <a:pPr/>
            <a:r>
              <a:t>Conclusion</a:t>
            </a:r>
          </a:p>
        </p:txBody>
      </p:sp>
      <p:sp>
        <p:nvSpPr>
          <p:cNvPr id="240" name="We formulate the text line segmentation task as an unsupervised deep learning problem and eliminate the human annotation effort.…"/>
          <p:cNvSpPr txBox="1"/>
          <p:nvPr/>
        </p:nvSpPr>
        <p:spPr>
          <a:xfrm>
            <a:off x="1847223" y="2230583"/>
            <a:ext cx="20215214" cy="9596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5000" indent="-635000" algn="l">
              <a:spcBef>
                <a:spcPts val="5900"/>
              </a:spcBef>
              <a:buSzPct val="125000"/>
              <a:buChar char="•"/>
              <a:defRPr b="0" sz="4800"/>
            </a:pPr>
            <a:r>
              <a:t>We formulate the text line segmentation task as an unsupervised deep learning problem and eliminate the human annotation effort.</a:t>
            </a:r>
          </a:p>
          <a:p>
            <a:pPr marL="635000" indent="-635000" algn="l">
              <a:spcBef>
                <a:spcPts val="5900"/>
              </a:spcBef>
              <a:buSzPct val="125000"/>
              <a:buChar char="•"/>
              <a:defRPr b="0" sz="4800"/>
            </a:pPr>
            <a:r>
              <a:t>A document patch and its neighbour contain the same text line pattern.</a:t>
            </a:r>
          </a:p>
          <a:p>
            <a:pPr marL="635000" indent="-635000" algn="l">
              <a:spcBef>
                <a:spcPts val="5900"/>
              </a:spcBef>
              <a:buSzPct val="125000"/>
              <a:buChar char="•"/>
              <a:defRPr b="0" sz="4800"/>
            </a:pPr>
            <a:r>
              <a:t>A document patch and its 90 degree rotated neighbour contain different text line pattern.</a:t>
            </a:r>
          </a:p>
          <a:p>
            <a:pPr marL="635000" indent="-635000" algn="l">
              <a:spcBef>
                <a:spcPts val="5900"/>
              </a:spcBef>
              <a:buSzPct val="125000"/>
              <a:buChar char="•"/>
              <a:defRPr b="0" sz="4800"/>
            </a:pPr>
            <a:r>
              <a:t>The method is successful on the documents with crowded satellite elements, touching components and slightly skewed text lines.</a:t>
            </a:r>
          </a:p>
          <a:p>
            <a:pPr marL="635000" indent="-635000" algn="l">
              <a:spcBef>
                <a:spcPts val="5900"/>
              </a:spcBef>
              <a:buSzPct val="125000"/>
              <a:buChar char="•"/>
              <a:defRPr b="0" sz="4800"/>
            </a:pPr>
            <a:r>
              <a:t>The method is unsuccessful on the documents with fluctuating, severely skewed and curved text lines.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